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7" r:id="rId3"/>
    <p:sldMasterId id="2147483700" r:id="rId4"/>
    <p:sldMasterId id="2147483713" r:id="rId5"/>
  </p:sldMasterIdLst>
  <p:notesMasterIdLst>
    <p:notesMasterId r:id="rId62"/>
  </p:notesMasterIdLst>
  <p:sldIdLst>
    <p:sldId id="256" r:id="rId6"/>
    <p:sldId id="286" r:id="rId7"/>
    <p:sldId id="362" r:id="rId8"/>
    <p:sldId id="364" r:id="rId9"/>
    <p:sldId id="366" r:id="rId10"/>
    <p:sldId id="290" r:id="rId11"/>
    <p:sldId id="257" r:id="rId12"/>
    <p:sldId id="291" r:id="rId13"/>
    <p:sldId id="263" r:id="rId14"/>
    <p:sldId id="372" r:id="rId15"/>
    <p:sldId id="292" r:id="rId16"/>
    <p:sldId id="293" r:id="rId17"/>
    <p:sldId id="294" r:id="rId18"/>
    <p:sldId id="295" r:id="rId19"/>
    <p:sldId id="296" r:id="rId20"/>
    <p:sldId id="324" r:id="rId21"/>
    <p:sldId id="319" r:id="rId22"/>
    <p:sldId id="267" r:id="rId23"/>
    <p:sldId id="269" r:id="rId24"/>
    <p:sldId id="274" r:id="rId25"/>
    <p:sldId id="271" r:id="rId26"/>
    <p:sldId id="281" r:id="rId27"/>
    <p:sldId id="297" r:id="rId28"/>
    <p:sldId id="283" r:id="rId29"/>
    <p:sldId id="273" r:id="rId30"/>
    <p:sldId id="298" r:id="rId31"/>
    <p:sldId id="300" r:id="rId32"/>
    <p:sldId id="305" r:id="rId33"/>
    <p:sldId id="302" r:id="rId34"/>
    <p:sldId id="304" r:id="rId35"/>
    <p:sldId id="307" r:id="rId36"/>
    <p:sldId id="312" r:id="rId37"/>
    <p:sldId id="314" r:id="rId38"/>
    <p:sldId id="316" r:id="rId39"/>
    <p:sldId id="322" r:id="rId40"/>
    <p:sldId id="327" r:id="rId41"/>
    <p:sldId id="329" r:id="rId42"/>
    <p:sldId id="331" r:id="rId43"/>
    <p:sldId id="333" r:id="rId44"/>
    <p:sldId id="334" r:id="rId45"/>
    <p:sldId id="338" r:id="rId46"/>
    <p:sldId id="339" r:id="rId47"/>
    <p:sldId id="335" r:id="rId48"/>
    <p:sldId id="337" r:id="rId49"/>
    <p:sldId id="340" r:id="rId50"/>
    <p:sldId id="341" r:id="rId51"/>
    <p:sldId id="343" r:id="rId52"/>
    <p:sldId id="346" r:id="rId53"/>
    <p:sldId id="348" r:id="rId54"/>
    <p:sldId id="350" r:id="rId55"/>
    <p:sldId id="352" r:id="rId56"/>
    <p:sldId id="354" r:id="rId57"/>
    <p:sldId id="356" r:id="rId58"/>
    <p:sldId id="360" r:id="rId59"/>
    <p:sldId id="357" r:id="rId60"/>
    <p:sldId id="358" r:id="rId6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7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1975D2-3B93-4456-B7B0-D051EBD7FE2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7006E51-8AC5-4A4D-BBAD-638F09C25DBE}">
      <dgm:prSet phldrT="[Text]"/>
      <dgm:spPr/>
      <dgm:t>
        <a:bodyPr/>
        <a:lstStyle/>
        <a:p>
          <a:r>
            <a:rPr lang="en-US" dirty="0" smtClean="0"/>
            <a:t>Bell Labs</a:t>
          </a:r>
        </a:p>
      </dgm:t>
    </dgm:pt>
    <dgm:pt modelId="{0273613A-C8CD-46AB-BB49-724115712F1A}" type="parTrans" cxnId="{2B605825-84D1-431A-9C7E-36E2D88A664F}">
      <dgm:prSet/>
      <dgm:spPr/>
      <dgm:t>
        <a:bodyPr/>
        <a:lstStyle/>
        <a:p>
          <a:endParaRPr lang="en-US"/>
        </a:p>
      </dgm:t>
    </dgm:pt>
    <dgm:pt modelId="{9F32F2C8-222E-4364-8382-8164602669F9}" type="sibTrans" cxnId="{2B605825-84D1-431A-9C7E-36E2D88A664F}">
      <dgm:prSet/>
      <dgm:spPr/>
      <dgm:t>
        <a:bodyPr/>
        <a:lstStyle/>
        <a:p>
          <a:endParaRPr lang="en-US"/>
        </a:p>
      </dgm:t>
    </dgm:pt>
    <dgm:pt modelId="{535FB338-D245-4673-8363-84DFBE5C07A8}">
      <dgm:prSet phldrT="[Text]"/>
      <dgm:spPr/>
      <dgm:t>
        <a:bodyPr/>
        <a:lstStyle/>
        <a:p>
          <a:r>
            <a:rPr lang="en-US" dirty="0" smtClean="0"/>
            <a:t>Shockley Transistor (1955)</a:t>
          </a:r>
          <a:endParaRPr lang="en-US" dirty="0"/>
        </a:p>
      </dgm:t>
    </dgm:pt>
    <dgm:pt modelId="{AD1ABD52-C6F5-4A99-BDF1-B1458588B2E0}" type="parTrans" cxnId="{53E0819A-1E30-41B2-B97A-C9A803058B3B}">
      <dgm:prSet/>
      <dgm:spPr/>
      <dgm:t>
        <a:bodyPr/>
        <a:lstStyle/>
        <a:p>
          <a:endParaRPr lang="en-US"/>
        </a:p>
      </dgm:t>
    </dgm:pt>
    <dgm:pt modelId="{0319E13C-6BC1-4151-818A-113FC3B24B47}" type="sibTrans" cxnId="{53E0819A-1E30-41B2-B97A-C9A803058B3B}">
      <dgm:prSet/>
      <dgm:spPr/>
      <dgm:t>
        <a:bodyPr/>
        <a:lstStyle/>
        <a:p>
          <a:endParaRPr lang="en-US"/>
        </a:p>
      </dgm:t>
    </dgm:pt>
    <dgm:pt modelId="{7C9DC4EA-E3E6-4220-ADBB-D81DA4C0D175}">
      <dgm:prSet phldrT="[Text]"/>
      <dgm:spPr/>
      <dgm:t>
        <a:bodyPr/>
        <a:lstStyle/>
        <a:p>
          <a:r>
            <a:rPr lang="en-US" dirty="0" smtClean="0"/>
            <a:t>Fairchild Semi-Conductor (1957)</a:t>
          </a:r>
        </a:p>
      </dgm:t>
    </dgm:pt>
    <dgm:pt modelId="{3D9DF8BD-6B0F-4B45-9897-3642C68557DC}" type="parTrans" cxnId="{1B3602B5-8F9B-4457-BCE4-B6886C6AC008}">
      <dgm:prSet/>
      <dgm:spPr/>
      <dgm:t>
        <a:bodyPr/>
        <a:lstStyle/>
        <a:p>
          <a:endParaRPr lang="en-US"/>
        </a:p>
      </dgm:t>
    </dgm:pt>
    <dgm:pt modelId="{D7F073DA-F350-4640-9E25-F4B349FA2656}" type="sibTrans" cxnId="{1B3602B5-8F9B-4457-BCE4-B6886C6AC008}">
      <dgm:prSet/>
      <dgm:spPr/>
      <dgm:t>
        <a:bodyPr/>
        <a:lstStyle/>
        <a:p>
          <a:endParaRPr lang="en-US"/>
        </a:p>
      </dgm:t>
    </dgm:pt>
    <dgm:pt modelId="{E99CC21B-28C3-4AF4-AFE4-6FE77C29477E}">
      <dgm:prSet/>
      <dgm:spPr/>
      <dgm:t>
        <a:bodyPr/>
        <a:lstStyle/>
        <a:p>
          <a:r>
            <a:rPr lang="en-US" dirty="0" smtClean="0"/>
            <a:t>National Semiconductor (1967)</a:t>
          </a:r>
          <a:endParaRPr lang="en-US" dirty="0"/>
        </a:p>
      </dgm:t>
    </dgm:pt>
    <dgm:pt modelId="{42097A45-970A-4FDB-ACB2-D56CFC422D5A}" type="parTrans" cxnId="{16C7E079-82B1-493B-BDA9-66F83CBB1641}">
      <dgm:prSet/>
      <dgm:spPr/>
      <dgm:t>
        <a:bodyPr/>
        <a:lstStyle/>
        <a:p>
          <a:endParaRPr lang="en-US"/>
        </a:p>
      </dgm:t>
    </dgm:pt>
    <dgm:pt modelId="{8D103722-E517-4317-B067-DC4F7084D260}" type="sibTrans" cxnId="{16C7E079-82B1-493B-BDA9-66F83CBB1641}">
      <dgm:prSet/>
      <dgm:spPr/>
      <dgm:t>
        <a:bodyPr/>
        <a:lstStyle/>
        <a:p>
          <a:endParaRPr lang="en-US"/>
        </a:p>
      </dgm:t>
    </dgm:pt>
    <dgm:pt modelId="{5ECBB330-3083-4022-B156-1BC18ABC0020}">
      <dgm:prSet/>
      <dgm:spPr/>
      <dgm:t>
        <a:bodyPr/>
        <a:lstStyle/>
        <a:p>
          <a:r>
            <a:rPr lang="en-US" dirty="0" err="1" smtClean="0"/>
            <a:t>Rheen</a:t>
          </a:r>
          <a:r>
            <a:rPr lang="en-US" dirty="0" smtClean="0"/>
            <a:t> Semiconductor (1959)</a:t>
          </a:r>
          <a:endParaRPr lang="en-US" dirty="0"/>
        </a:p>
      </dgm:t>
    </dgm:pt>
    <dgm:pt modelId="{1FA2E3F1-E86D-4847-90B2-2112BF08D5A5}" type="parTrans" cxnId="{7177B104-944C-4517-BDD4-11B219CD74F3}">
      <dgm:prSet/>
      <dgm:spPr/>
      <dgm:t>
        <a:bodyPr/>
        <a:lstStyle/>
        <a:p>
          <a:endParaRPr lang="en-US"/>
        </a:p>
      </dgm:t>
    </dgm:pt>
    <dgm:pt modelId="{FF9ADAE7-7299-40E0-8C1B-3E07A7762332}" type="sibTrans" cxnId="{7177B104-944C-4517-BDD4-11B219CD74F3}">
      <dgm:prSet/>
      <dgm:spPr/>
      <dgm:t>
        <a:bodyPr/>
        <a:lstStyle/>
        <a:p>
          <a:endParaRPr lang="en-US"/>
        </a:p>
      </dgm:t>
    </dgm:pt>
    <dgm:pt modelId="{572062E7-8868-4935-837B-DC3E7BF87657}">
      <dgm:prSet/>
      <dgm:spPr/>
      <dgm:t>
        <a:bodyPr/>
        <a:lstStyle/>
        <a:p>
          <a:r>
            <a:rPr lang="en-US" dirty="0" err="1" smtClean="0"/>
            <a:t>Amelco</a:t>
          </a:r>
          <a:r>
            <a:rPr lang="en-US" dirty="0" smtClean="0"/>
            <a:t> (1961)</a:t>
          </a:r>
          <a:endParaRPr lang="en-US" dirty="0"/>
        </a:p>
      </dgm:t>
    </dgm:pt>
    <dgm:pt modelId="{F13DAF38-10A6-454B-9F48-00BFF93AACE7}" type="parTrans" cxnId="{7ECC4DDB-C071-4AC3-B63C-E36B4BB81D33}">
      <dgm:prSet/>
      <dgm:spPr/>
      <dgm:t>
        <a:bodyPr/>
        <a:lstStyle/>
        <a:p>
          <a:endParaRPr lang="en-US"/>
        </a:p>
      </dgm:t>
    </dgm:pt>
    <dgm:pt modelId="{2197E738-2503-43BF-95F0-B450BA313750}" type="sibTrans" cxnId="{7ECC4DDB-C071-4AC3-B63C-E36B4BB81D33}">
      <dgm:prSet/>
      <dgm:spPr/>
      <dgm:t>
        <a:bodyPr/>
        <a:lstStyle/>
        <a:p>
          <a:endParaRPr lang="en-US"/>
        </a:p>
      </dgm:t>
    </dgm:pt>
    <dgm:pt modelId="{8D26CE1B-0CBC-4CB1-BA62-802CACBAACCC}">
      <dgm:prSet/>
      <dgm:spPr/>
      <dgm:t>
        <a:bodyPr/>
        <a:lstStyle/>
        <a:p>
          <a:r>
            <a:rPr lang="en-US" dirty="0" err="1" smtClean="0"/>
            <a:t>Signetics</a:t>
          </a:r>
          <a:r>
            <a:rPr lang="en-US" dirty="0" smtClean="0"/>
            <a:t> (1961)</a:t>
          </a:r>
          <a:endParaRPr lang="en-US" dirty="0"/>
        </a:p>
      </dgm:t>
    </dgm:pt>
    <dgm:pt modelId="{6C244822-DC28-4C3E-BAB8-5776A9C202FE}" type="parTrans" cxnId="{2523C008-0589-475D-9BDB-94321A2A1F39}">
      <dgm:prSet/>
      <dgm:spPr/>
      <dgm:t>
        <a:bodyPr/>
        <a:lstStyle/>
        <a:p>
          <a:endParaRPr lang="en-US"/>
        </a:p>
      </dgm:t>
    </dgm:pt>
    <dgm:pt modelId="{745F9E1D-4F80-4D08-B137-8EFAEB1C39A9}" type="sibTrans" cxnId="{2523C008-0589-475D-9BDB-94321A2A1F39}">
      <dgm:prSet/>
      <dgm:spPr/>
      <dgm:t>
        <a:bodyPr/>
        <a:lstStyle/>
        <a:p>
          <a:endParaRPr lang="en-US"/>
        </a:p>
      </dgm:t>
    </dgm:pt>
    <dgm:pt modelId="{2934021F-1666-46EC-A50B-C8D39B34AF4D}">
      <dgm:prSet/>
      <dgm:spPr/>
      <dgm:t>
        <a:bodyPr/>
        <a:lstStyle/>
        <a:p>
          <a:r>
            <a:rPr lang="en-US" dirty="0" smtClean="0"/>
            <a:t>General Micro-electronics(1963)</a:t>
          </a:r>
          <a:endParaRPr lang="en-US" dirty="0"/>
        </a:p>
      </dgm:t>
    </dgm:pt>
    <dgm:pt modelId="{AEE00710-CA90-46A1-895C-9834D9217322}" type="parTrans" cxnId="{33FB47BD-E500-416B-B9D8-D5B56828C118}">
      <dgm:prSet/>
      <dgm:spPr/>
      <dgm:t>
        <a:bodyPr/>
        <a:lstStyle/>
        <a:p>
          <a:endParaRPr lang="en-US"/>
        </a:p>
      </dgm:t>
    </dgm:pt>
    <dgm:pt modelId="{AC93C57D-90D0-4B6A-8B0B-DF6B06120404}" type="sibTrans" cxnId="{33FB47BD-E500-416B-B9D8-D5B56828C118}">
      <dgm:prSet/>
      <dgm:spPr/>
      <dgm:t>
        <a:bodyPr/>
        <a:lstStyle/>
        <a:p>
          <a:endParaRPr lang="en-US"/>
        </a:p>
      </dgm:t>
    </dgm:pt>
    <dgm:pt modelId="{82208ECF-D4C0-4422-92E7-7112402A48CF}">
      <dgm:prSet/>
      <dgm:spPr/>
      <dgm:t>
        <a:bodyPr/>
        <a:lstStyle/>
        <a:p>
          <a:r>
            <a:rPr lang="en-US" dirty="0" err="1" smtClean="0"/>
            <a:t>Molectro</a:t>
          </a:r>
          <a:r>
            <a:rPr lang="en-US" dirty="0" smtClean="0"/>
            <a:t> (1962)</a:t>
          </a:r>
          <a:endParaRPr lang="en-US" dirty="0"/>
        </a:p>
      </dgm:t>
    </dgm:pt>
    <dgm:pt modelId="{C57D1C3F-4B66-4D99-8A52-AE7CB53DD29B}" type="parTrans" cxnId="{1B858A6B-20AA-4C76-B5FC-853A3F518497}">
      <dgm:prSet/>
      <dgm:spPr/>
      <dgm:t>
        <a:bodyPr/>
        <a:lstStyle/>
        <a:p>
          <a:endParaRPr lang="en-US"/>
        </a:p>
      </dgm:t>
    </dgm:pt>
    <dgm:pt modelId="{2A510C9D-6A63-4978-8EBA-D9784E0687A9}" type="sibTrans" cxnId="{1B858A6B-20AA-4C76-B5FC-853A3F518497}">
      <dgm:prSet/>
      <dgm:spPr/>
      <dgm:t>
        <a:bodyPr/>
        <a:lstStyle/>
        <a:p>
          <a:endParaRPr lang="en-US"/>
        </a:p>
      </dgm:t>
    </dgm:pt>
    <dgm:pt modelId="{9C8F9796-6F46-4FBD-A270-AC70B54A2D5A}">
      <dgm:prSet/>
      <dgm:spPr/>
      <dgm:t>
        <a:bodyPr/>
        <a:lstStyle/>
        <a:p>
          <a:r>
            <a:rPr lang="en-US" dirty="0" smtClean="0"/>
            <a:t>Raytheon Semiconductor (1961)</a:t>
          </a:r>
          <a:endParaRPr lang="en-US" dirty="0"/>
        </a:p>
      </dgm:t>
    </dgm:pt>
    <dgm:pt modelId="{C7416B03-EE21-4102-8F36-6760160E207F}" type="parTrans" cxnId="{3A819BC2-2E83-4DB2-985E-B937946A844A}">
      <dgm:prSet/>
      <dgm:spPr/>
      <dgm:t>
        <a:bodyPr/>
        <a:lstStyle/>
        <a:p>
          <a:endParaRPr lang="en-US"/>
        </a:p>
      </dgm:t>
    </dgm:pt>
    <dgm:pt modelId="{165E3B66-437E-4F72-A803-F4A421D29FC8}" type="sibTrans" cxnId="{3A819BC2-2E83-4DB2-985E-B937946A844A}">
      <dgm:prSet/>
      <dgm:spPr/>
      <dgm:t>
        <a:bodyPr/>
        <a:lstStyle/>
        <a:p>
          <a:endParaRPr lang="en-US"/>
        </a:p>
      </dgm:t>
    </dgm:pt>
    <dgm:pt modelId="{1E324614-DECA-4F05-A803-4592008632B3}">
      <dgm:prSet/>
      <dgm:spPr/>
      <dgm:t>
        <a:bodyPr/>
        <a:lstStyle/>
        <a:p>
          <a:r>
            <a:rPr lang="en-US" dirty="0" smtClean="0"/>
            <a:t>Cal. </a:t>
          </a:r>
          <a:r>
            <a:rPr lang="en-US" dirty="0" err="1" smtClean="0"/>
            <a:t>Dak</a:t>
          </a:r>
          <a:r>
            <a:rPr lang="en-US" dirty="0" smtClean="0"/>
            <a:t> (1965)</a:t>
          </a:r>
          <a:endParaRPr lang="en-US" dirty="0"/>
        </a:p>
      </dgm:t>
    </dgm:pt>
    <dgm:pt modelId="{2BAA3105-6FB3-4C5B-BA4C-5F9BC4CEF68F}" type="parTrans" cxnId="{1CA86F08-024E-4E23-8A82-82FD80074694}">
      <dgm:prSet/>
      <dgm:spPr/>
      <dgm:t>
        <a:bodyPr/>
        <a:lstStyle/>
        <a:p>
          <a:endParaRPr lang="en-US"/>
        </a:p>
      </dgm:t>
    </dgm:pt>
    <dgm:pt modelId="{C7583756-FA27-4406-AEC1-8BC4A44A21BB}" type="sibTrans" cxnId="{1CA86F08-024E-4E23-8A82-82FD80074694}">
      <dgm:prSet/>
      <dgm:spPr/>
      <dgm:t>
        <a:bodyPr/>
        <a:lstStyle/>
        <a:p>
          <a:endParaRPr lang="en-US"/>
        </a:p>
      </dgm:t>
    </dgm:pt>
    <dgm:pt modelId="{53A934BB-A985-41A9-93CC-398B776F1F42}">
      <dgm:prSet/>
      <dgm:spPr/>
      <dgm:t>
        <a:bodyPr/>
        <a:lstStyle/>
        <a:p>
          <a:r>
            <a:rPr lang="en-US" dirty="0" smtClean="0"/>
            <a:t>ISY Haas (1968)</a:t>
          </a:r>
          <a:endParaRPr lang="en-US" dirty="0"/>
        </a:p>
      </dgm:t>
    </dgm:pt>
    <dgm:pt modelId="{FDC4890F-B8E4-4356-86CD-133DE838D22B}" type="parTrans" cxnId="{A1FE7ECA-F732-4FF2-AE6B-1D11EEB2EE83}">
      <dgm:prSet/>
      <dgm:spPr>
        <a:ln>
          <a:prstDash val="sysDot"/>
        </a:ln>
      </dgm:spPr>
      <dgm:t>
        <a:bodyPr/>
        <a:lstStyle/>
        <a:p>
          <a:endParaRPr lang="en-US"/>
        </a:p>
      </dgm:t>
    </dgm:pt>
    <dgm:pt modelId="{57352436-370C-4303-A8C6-66180351ACAB}" type="sibTrans" cxnId="{A1FE7ECA-F732-4FF2-AE6B-1D11EEB2EE83}">
      <dgm:prSet/>
      <dgm:spPr/>
      <dgm:t>
        <a:bodyPr/>
        <a:lstStyle/>
        <a:p>
          <a:endParaRPr lang="en-US"/>
        </a:p>
      </dgm:t>
    </dgm:pt>
    <dgm:pt modelId="{1783C331-955E-4863-9F32-044A4AE5EC46}">
      <dgm:prSet/>
      <dgm:spPr/>
      <dgm:t>
        <a:bodyPr/>
        <a:lstStyle/>
        <a:p>
          <a:r>
            <a:rPr lang="en-US" dirty="0" err="1" smtClean="0"/>
            <a:t>Philico</a:t>
          </a:r>
          <a:r>
            <a:rPr lang="en-US" dirty="0" smtClean="0"/>
            <a:t>-Ford Micro Electronics (1966)</a:t>
          </a:r>
          <a:endParaRPr lang="en-US" dirty="0"/>
        </a:p>
      </dgm:t>
    </dgm:pt>
    <dgm:pt modelId="{6881F1C9-B7FB-498D-8CCB-B4AD244E7723}" type="parTrans" cxnId="{4333EE0D-9C6C-4BE0-A92D-22FE7458BD40}">
      <dgm:prSet/>
      <dgm:spPr/>
      <dgm:t>
        <a:bodyPr/>
        <a:lstStyle/>
        <a:p>
          <a:endParaRPr lang="en-US"/>
        </a:p>
      </dgm:t>
    </dgm:pt>
    <dgm:pt modelId="{9E742C7A-445F-46D6-A31B-A9CE89DE75B5}" type="sibTrans" cxnId="{4333EE0D-9C6C-4BE0-A92D-22FE7458BD40}">
      <dgm:prSet/>
      <dgm:spPr/>
      <dgm:t>
        <a:bodyPr/>
        <a:lstStyle/>
        <a:p>
          <a:endParaRPr lang="en-US"/>
        </a:p>
      </dgm:t>
    </dgm:pt>
    <dgm:pt modelId="{4396C500-50C0-427F-A936-272504064773}">
      <dgm:prSet/>
      <dgm:spPr/>
      <dgm:t>
        <a:bodyPr/>
        <a:lstStyle/>
        <a:p>
          <a:r>
            <a:rPr lang="en-US" dirty="0" smtClean="0"/>
            <a:t>Electronic Arrays (1967)</a:t>
          </a:r>
          <a:endParaRPr lang="en-US" dirty="0"/>
        </a:p>
      </dgm:t>
    </dgm:pt>
    <dgm:pt modelId="{DA6343F2-B1E2-4E10-9363-EAEB3B1D9732}" type="parTrans" cxnId="{E474ECF1-0CE8-44C5-9B31-1702EB9C5B07}">
      <dgm:prSet/>
      <dgm:spPr/>
      <dgm:t>
        <a:bodyPr/>
        <a:lstStyle/>
        <a:p>
          <a:endParaRPr lang="en-US"/>
        </a:p>
      </dgm:t>
    </dgm:pt>
    <dgm:pt modelId="{A8E3956D-73BA-40F1-961F-C6A2D424D2F5}" type="sibTrans" cxnId="{E474ECF1-0CE8-44C5-9B31-1702EB9C5B07}">
      <dgm:prSet/>
      <dgm:spPr/>
      <dgm:t>
        <a:bodyPr/>
        <a:lstStyle/>
        <a:p>
          <a:endParaRPr lang="en-US"/>
        </a:p>
      </dgm:t>
    </dgm:pt>
    <dgm:pt modelId="{88B8D45E-FB2D-45E1-825F-2EFA59EECCC8}">
      <dgm:prSet/>
      <dgm:spPr/>
      <dgm:t>
        <a:bodyPr/>
        <a:lstStyle/>
        <a:p>
          <a:r>
            <a:rPr lang="en-US" dirty="0" smtClean="0"/>
            <a:t>American Micro-Systems (1966)</a:t>
          </a:r>
          <a:endParaRPr lang="en-US" dirty="0"/>
        </a:p>
      </dgm:t>
    </dgm:pt>
    <dgm:pt modelId="{0C67B139-5C26-41CF-8B93-135C18B77F76}" type="parTrans" cxnId="{79EBB61A-927E-473B-B8E9-6729177B779A}">
      <dgm:prSet/>
      <dgm:spPr/>
      <dgm:t>
        <a:bodyPr/>
        <a:lstStyle/>
        <a:p>
          <a:endParaRPr lang="en-US"/>
        </a:p>
      </dgm:t>
    </dgm:pt>
    <dgm:pt modelId="{CDED9EC1-B4DD-4AE9-9E19-E6BE905C8BBA}" type="sibTrans" cxnId="{79EBB61A-927E-473B-B8E9-6729177B779A}">
      <dgm:prSet/>
      <dgm:spPr/>
      <dgm:t>
        <a:bodyPr/>
        <a:lstStyle/>
        <a:p>
          <a:endParaRPr lang="en-US"/>
        </a:p>
      </dgm:t>
    </dgm:pt>
    <dgm:pt modelId="{DAA1FCDB-2420-4930-AC92-89531819DD56}">
      <dgm:prSet/>
      <dgm:spPr/>
      <dgm:t>
        <a:bodyPr/>
        <a:lstStyle/>
        <a:p>
          <a:r>
            <a:rPr lang="en-US" dirty="0" smtClean="0"/>
            <a:t>R. Norman (1968)</a:t>
          </a:r>
          <a:endParaRPr lang="en-US" dirty="0"/>
        </a:p>
      </dgm:t>
    </dgm:pt>
    <dgm:pt modelId="{1E8E3266-85EF-494D-8A4C-4F2E71887A01}" type="parTrans" cxnId="{2AAAF210-8D43-4A16-AFEE-C99B1FC18489}">
      <dgm:prSet/>
      <dgm:spPr>
        <a:ln>
          <a:prstDash val="sysDot"/>
        </a:ln>
      </dgm:spPr>
      <dgm:t>
        <a:bodyPr/>
        <a:lstStyle/>
        <a:p>
          <a:endParaRPr lang="en-US"/>
        </a:p>
      </dgm:t>
    </dgm:pt>
    <dgm:pt modelId="{007C3986-8E9F-4159-9BED-066A18D92E88}" type="sibTrans" cxnId="{2AAAF210-8D43-4A16-AFEE-C99B1FC18489}">
      <dgm:prSet/>
      <dgm:spPr/>
      <dgm:t>
        <a:bodyPr/>
        <a:lstStyle/>
        <a:p>
          <a:endParaRPr lang="en-US"/>
        </a:p>
      </dgm:t>
    </dgm:pt>
    <dgm:pt modelId="{29828C15-7D22-4EDC-B231-F4F48D093C06}">
      <dgm:prSet/>
      <dgm:spPr/>
      <dgm:t>
        <a:bodyPr/>
        <a:lstStyle/>
        <a:p>
          <a:r>
            <a:rPr lang="en-US" dirty="0" err="1" smtClean="0"/>
            <a:t>UnionCarbide</a:t>
          </a:r>
          <a:r>
            <a:rPr lang="en-US" dirty="0" smtClean="0"/>
            <a:t> Electronics (1964)</a:t>
          </a:r>
          <a:endParaRPr lang="en-US" dirty="0"/>
        </a:p>
      </dgm:t>
    </dgm:pt>
    <dgm:pt modelId="{6DD09437-E92F-4B8C-BC06-F1B6E97D195E}" type="parTrans" cxnId="{0ECD5921-7072-4A52-B614-8C009858E3EB}">
      <dgm:prSet/>
      <dgm:spPr/>
      <dgm:t>
        <a:bodyPr/>
        <a:lstStyle/>
        <a:p>
          <a:endParaRPr lang="en-US"/>
        </a:p>
      </dgm:t>
    </dgm:pt>
    <dgm:pt modelId="{52B2B1D9-3485-4FDD-AB6D-2516FDC62486}" type="sibTrans" cxnId="{0ECD5921-7072-4A52-B614-8C009858E3EB}">
      <dgm:prSet/>
      <dgm:spPr/>
      <dgm:t>
        <a:bodyPr/>
        <a:lstStyle/>
        <a:p>
          <a:endParaRPr lang="en-US"/>
        </a:p>
      </dgm:t>
    </dgm:pt>
    <dgm:pt modelId="{72486900-0111-4EBD-AEBB-84E7882677F6}">
      <dgm:prSet/>
      <dgm:spPr/>
      <dgm:t>
        <a:bodyPr/>
        <a:lstStyle/>
        <a:p>
          <a:r>
            <a:rPr lang="en-US" dirty="0" err="1" smtClean="0"/>
            <a:t>Intersil</a:t>
          </a:r>
          <a:r>
            <a:rPr lang="en-US" dirty="0" smtClean="0"/>
            <a:t> (1967)</a:t>
          </a:r>
          <a:endParaRPr lang="en-US" dirty="0"/>
        </a:p>
      </dgm:t>
    </dgm:pt>
    <dgm:pt modelId="{E79E89FB-53F9-4B65-925C-F2072FF2A4CF}" type="parTrans" cxnId="{58BF25E2-FFD1-4B17-935B-4BD5201EEC4D}">
      <dgm:prSet/>
      <dgm:spPr/>
      <dgm:t>
        <a:bodyPr/>
        <a:lstStyle/>
        <a:p>
          <a:endParaRPr lang="en-US"/>
        </a:p>
      </dgm:t>
    </dgm:pt>
    <dgm:pt modelId="{880AAF14-ED10-48F0-89E1-D0D4E9734140}" type="sibTrans" cxnId="{58BF25E2-FFD1-4B17-935B-4BD5201EEC4D}">
      <dgm:prSet/>
      <dgm:spPr/>
      <dgm:t>
        <a:bodyPr/>
        <a:lstStyle/>
        <a:p>
          <a:endParaRPr lang="en-US"/>
        </a:p>
      </dgm:t>
    </dgm:pt>
    <dgm:pt modelId="{705925A7-1EE7-4209-A3C9-745210166432}" type="pres">
      <dgm:prSet presAssocID="{0F1975D2-3B93-4456-B7B0-D051EBD7FE28}" presName="hierChild1" presStyleCnt="0">
        <dgm:presLayoutVars>
          <dgm:chPref val="1"/>
          <dgm:dir/>
          <dgm:animOne val="branch"/>
          <dgm:animLvl val="lvl"/>
          <dgm:resizeHandles/>
        </dgm:presLayoutVars>
      </dgm:prSet>
      <dgm:spPr/>
      <dgm:t>
        <a:bodyPr/>
        <a:lstStyle/>
        <a:p>
          <a:endParaRPr lang="en-US"/>
        </a:p>
      </dgm:t>
    </dgm:pt>
    <dgm:pt modelId="{BCBA841B-39E2-4D43-8A2D-8F4A8CED4451}" type="pres">
      <dgm:prSet presAssocID="{37006E51-8AC5-4A4D-BBAD-638F09C25DBE}" presName="hierRoot1" presStyleCnt="0"/>
      <dgm:spPr/>
    </dgm:pt>
    <dgm:pt modelId="{FAB057D8-19E2-4408-AD2B-AE06DA403237}" type="pres">
      <dgm:prSet presAssocID="{37006E51-8AC5-4A4D-BBAD-638F09C25DBE}" presName="composite" presStyleCnt="0"/>
      <dgm:spPr/>
    </dgm:pt>
    <dgm:pt modelId="{07F7DDE8-250F-4D7E-8EF5-72B92D94FDFF}" type="pres">
      <dgm:prSet presAssocID="{37006E51-8AC5-4A4D-BBAD-638F09C25DBE}" presName="background" presStyleLbl="node0" presStyleIdx="0" presStyleCnt="1"/>
      <dgm:spPr/>
    </dgm:pt>
    <dgm:pt modelId="{3DEF60F8-24EB-44A7-AD6C-8BDFBD67C4DD}" type="pres">
      <dgm:prSet presAssocID="{37006E51-8AC5-4A4D-BBAD-638F09C25DBE}" presName="text" presStyleLbl="fgAcc0" presStyleIdx="0" presStyleCnt="1" custLinFactNeighborX="-10384" custLinFactNeighborY="7897">
        <dgm:presLayoutVars>
          <dgm:chPref val="3"/>
        </dgm:presLayoutVars>
      </dgm:prSet>
      <dgm:spPr/>
      <dgm:t>
        <a:bodyPr/>
        <a:lstStyle/>
        <a:p>
          <a:endParaRPr lang="en-US"/>
        </a:p>
      </dgm:t>
    </dgm:pt>
    <dgm:pt modelId="{6A98175F-EDD7-40A4-885E-BB098711962E}" type="pres">
      <dgm:prSet presAssocID="{37006E51-8AC5-4A4D-BBAD-638F09C25DBE}" presName="hierChild2" presStyleCnt="0"/>
      <dgm:spPr/>
    </dgm:pt>
    <dgm:pt modelId="{504E38BC-36CC-490D-81AC-AF18D196F272}" type="pres">
      <dgm:prSet presAssocID="{AD1ABD52-C6F5-4A99-BDF1-B1458588B2E0}" presName="Name10" presStyleLbl="parChTrans1D2" presStyleIdx="0" presStyleCnt="1"/>
      <dgm:spPr/>
      <dgm:t>
        <a:bodyPr/>
        <a:lstStyle/>
        <a:p>
          <a:endParaRPr lang="en-US"/>
        </a:p>
      </dgm:t>
    </dgm:pt>
    <dgm:pt modelId="{DA333C57-2FE5-4C79-BD43-2D8A4067E6A1}" type="pres">
      <dgm:prSet presAssocID="{535FB338-D245-4673-8363-84DFBE5C07A8}" presName="hierRoot2" presStyleCnt="0"/>
      <dgm:spPr/>
    </dgm:pt>
    <dgm:pt modelId="{700AA3C7-7359-4F06-9583-5E79B0D9EA9B}" type="pres">
      <dgm:prSet presAssocID="{535FB338-D245-4673-8363-84DFBE5C07A8}" presName="composite2" presStyleCnt="0"/>
      <dgm:spPr/>
    </dgm:pt>
    <dgm:pt modelId="{F864FA8D-580C-4F82-A4D3-52D65BD3089B}" type="pres">
      <dgm:prSet presAssocID="{535FB338-D245-4673-8363-84DFBE5C07A8}" presName="background2" presStyleLbl="node2" presStyleIdx="0" presStyleCnt="1"/>
      <dgm:spPr/>
    </dgm:pt>
    <dgm:pt modelId="{11428A0C-4B2D-4703-8FCB-F12AAA0206DB}" type="pres">
      <dgm:prSet presAssocID="{535FB338-D245-4673-8363-84DFBE5C07A8}" presName="text2" presStyleLbl="fgAcc2" presStyleIdx="0" presStyleCnt="1">
        <dgm:presLayoutVars>
          <dgm:chPref val="3"/>
        </dgm:presLayoutVars>
      </dgm:prSet>
      <dgm:spPr/>
      <dgm:t>
        <a:bodyPr/>
        <a:lstStyle/>
        <a:p>
          <a:endParaRPr lang="en-US"/>
        </a:p>
      </dgm:t>
    </dgm:pt>
    <dgm:pt modelId="{02438326-B73F-436B-AB8C-ABFDB2575E80}" type="pres">
      <dgm:prSet presAssocID="{535FB338-D245-4673-8363-84DFBE5C07A8}" presName="hierChild3" presStyleCnt="0"/>
      <dgm:spPr/>
    </dgm:pt>
    <dgm:pt modelId="{9B2AAF16-D0D6-413D-998D-38F330F2DDA1}" type="pres">
      <dgm:prSet presAssocID="{3D9DF8BD-6B0F-4B45-9897-3642C68557DC}" presName="Name17" presStyleLbl="parChTrans1D3" presStyleIdx="0" presStyleCnt="1"/>
      <dgm:spPr/>
      <dgm:t>
        <a:bodyPr/>
        <a:lstStyle/>
        <a:p>
          <a:endParaRPr lang="en-US"/>
        </a:p>
      </dgm:t>
    </dgm:pt>
    <dgm:pt modelId="{A678567B-1FA8-42A8-B2DD-C371FDDC9308}" type="pres">
      <dgm:prSet presAssocID="{7C9DC4EA-E3E6-4220-ADBB-D81DA4C0D175}" presName="hierRoot3" presStyleCnt="0"/>
      <dgm:spPr/>
    </dgm:pt>
    <dgm:pt modelId="{B5183D58-D08E-46CB-A77B-A590D47AB164}" type="pres">
      <dgm:prSet presAssocID="{7C9DC4EA-E3E6-4220-ADBB-D81DA4C0D175}" presName="composite3" presStyleCnt="0"/>
      <dgm:spPr/>
    </dgm:pt>
    <dgm:pt modelId="{866C7E47-ECAB-475C-A8E0-C162A676D50D}" type="pres">
      <dgm:prSet presAssocID="{7C9DC4EA-E3E6-4220-ADBB-D81DA4C0D175}" presName="background3" presStyleLbl="node3" presStyleIdx="0" presStyleCnt="1"/>
      <dgm:spPr/>
    </dgm:pt>
    <dgm:pt modelId="{33C4D33F-BA54-4C44-93E6-98A23D3906B1}" type="pres">
      <dgm:prSet presAssocID="{7C9DC4EA-E3E6-4220-ADBB-D81DA4C0D175}" presName="text3" presStyleLbl="fgAcc3" presStyleIdx="0" presStyleCnt="1" custScaleX="161209" custScaleY="122404">
        <dgm:presLayoutVars>
          <dgm:chPref val="3"/>
        </dgm:presLayoutVars>
      </dgm:prSet>
      <dgm:spPr/>
      <dgm:t>
        <a:bodyPr/>
        <a:lstStyle/>
        <a:p>
          <a:endParaRPr lang="en-US"/>
        </a:p>
      </dgm:t>
    </dgm:pt>
    <dgm:pt modelId="{B5B87A45-72D7-428C-A619-41CB75AF142C}" type="pres">
      <dgm:prSet presAssocID="{7C9DC4EA-E3E6-4220-ADBB-D81DA4C0D175}" presName="hierChild4" presStyleCnt="0"/>
      <dgm:spPr/>
    </dgm:pt>
    <dgm:pt modelId="{FDB20A5B-439D-4CFC-BB32-0FED9F40067A}" type="pres">
      <dgm:prSet presAssocID="{1FA2E3F1-E86D-4847-90B2-2112BF08D5A5}" presName="Name23" presStyleLbl="parChTrans1D4" presStyleIdx="0" presStyleCnt="15"/>
      <dgm:spPr/>
      <dgm:t>
        <a:bodyPr/>
        <a:lstStyle/>
        <a:p>
          <a:endParaRPr lang="en-US"/>
        </a:p>
      </dgm:t>
    </dgm:pt>
    <dgm:pt modelId="{9A4DF48E-BA95-4B2D-A619-9AF4501E64D0}" type="pres">
      <dgm:prSet presAssocID="{5ECBB330-3083-4022-B156-1BC18ABC0020}" presName="hierRoot4" presStyleCnt="0"/>
      <dgm:spPr/>
    </dgm:pt>
    <dgm:pt modelId="{9DA525BA-B664-48B0-A0E4-68CAF136B676}" type="pres">
      <dgm:prSet presAssocID="{5ECBB330-3083-4022-B156-1BC18ABC0020}" presName="composite4" presStyleCnt="0"/>
      <dgm:spPr/>
    </dgm:pt>
    <dgm:pt modelId="{D4C8BC27-80C3-4F52-AE69-97E587563FB9}" type="pres">
      <dgm:prSet presAssocID="{5ECBB330-3083-4022-B156-1BC18ABC0020}" presName="background4" presStyleLbl="node4" presStyleIdx="0" presStyleCnt="15"/>
      <dgm:spPr/>
    </dgm:pt>
    <dgm:pt modelId="{976714B4-5264-419A-A5C2-3CE2ED22CD1F}" type="pres">
      <dgm:prSet presAssocID="{5ECBB330-3083-4022-B156-1BC18ABC0020}" presName="text4" presStyleLbl="fgAcc4" presStyleIdx="0" presStyleCnt="15">
        <dgm:presLayoutVars>
          <dgm:chPref val="3"/>
        </dgm:presLayoutVars>
      </dgm:prSet>
      <dgm:spPr/>
      <dgm:t>
        <a:bodyPr/>
        <a:lstStyle/>
        <a:p>
          <a:endParaRPr lang="en-US"/>
        </a:p>
      </dgm:t>
    </dgm:pt>
    <dgm:pt modelId="{F5D04CD9-4A46-456D-8679-1101354323B4}" type="pres">
      <dgm:prSet presAssocID="{5ECBB330-3083-4022-B156-1BC18ABC0020}" presName="hierChild5" presStyleCnt="0"/>
      <dgm:spPr/>
    </dgm:pt>
    <dgm:pt modelId="{52EC3E11-08E9-4813-89C5-2DDCBC76122F}" type="pres">
      <dgm:prSet presAssocID="{C7416B03-EE21-4102-8F36-6760160E207F}" presName="Name23" presStyleLbl="parChTrans1D4" presStyleIdx="1" presStyleCnt="15"/>
      <dgm:spPr/>
      <dgm:t>
        <a:bodyPr/>
        <a:lstStyle/>
        <a:p>
          <a:endParaRPr lang="en-US"/>
        </a:p>
      </dgm:t>
    </dgm:pt>
    <dgm:pt modelId="{79083B5D-DCBB-4F25-ADFA-982ACD20025B}" type="pres">
      <dgm:prSet presAssocID="{9C8F9796-6F46-4FBD-A270-AC70B54A2D5A}" presName="hierRoot4" presStyleCnt="0"/>
      <dgm:spPr/>
    </dgm:pt>
    <dgm:pt modelId="{BCB547CE-5E83-42EC-A751-92DA7AA51F1E}" type="pres">
      <dgm:prSet presAssocID="{9C8F9796-6F46-4FBD-A270-AC70B54A2D5A}" presName="composite4" presStyleCnt="0"/>
      <dgm:spPr/>
    </dgm:pt>
    <dgm:pt modelId="{B645E4FB-4B4A-4BE8-8F0C-E595DEEBB570}" type="pres">
      <dgm:prSet presAssocID="{9C8F9796-6F46-4FBD-A270-AC70B54A2D5A}" presName="background4" presStyleLbl="node4" presStyleIdx="1" presStyleCnt="15"/>
      <dgm:spPr/>
    </dgm:pt>
    <dgm:pt modelId="{65BC5DA3-F576-4B33-AD6A-C49CF7ECCC1B}" type="pres">
      <dgm:prSet presAssocID="{9C8F9796-6F46-4FBD-A270-AC70B54A2D5A}" presName="text4" presStyleLbl="fgAcc4" presStyleIdx="1" presStyleCnt="15">
        <dgm:presLayoutVars>
          <dgm:chPref val="3"/>
        </dgm:presLayoutVars>
      </dgm:prSet>
      <dgm:spPr/>
      <dgm:t>
        <a:bodyPr/>
        <a:lstStyle/>
        <a:p>
          <a:endParaRPr lang="en-US"/>
        </a:p>
      </dgm:t>
    </dgm:pt>
    <dgm:pt modelId="{7ECBE707-0C07-40E4-8ED1-DECD3577D5C6}" type="pres">
      <dgm:prSet presAssocID="{9C8F9796-6F46-4FBD-A270-AC70B54A2D5A}" presName="hierChild5" presStyleCnt="0"/>
      <dgm:spPr/>
    </dgm:pt>
    <dgm:pt modelId="{451BC6C8-33E7-429A-A348-520334553817}" type="pres">
      <dgm:prSet presAssocID="{F13DAF38-10A6-454B-9F48-00BFF93AACE7}" presName="Name23" presStyleLbl="parChTrans1D4" presStyleIdx="2" presStyleCnt="15"/>
      <dgm:spPr/>
      <dgm:t>
        <a:bodyPr/>
        <a:lstStyle/>
        <a:p>
          <a:endParaRPr lang="en-US"/>
        </a:p>
      </dgm:t>
    </dgm:pt>
    <dgm:pt modelId="{FC2587F9-DC8C-41EA-B038-00D06B249E66}" type="pres">
      <dgm:prSet presAssocID="{572062E7-8868-4935-837B-DC3E7BF87657}" presName="hierRoot4" presStyleCnt="0"/>
      <dgm:spPr/>
    </dgm:pt>
    <dgm:pt modelId="{74DCAB45-0DA1-44F8-8790-DDDF444CD036}" type="pres">
      <dgm:prSet presAssocID="{572062E7-8868-4935-837B-DC3E7BF87657}" presName="composite4" presStyleCnt="0"/>
      <dgm:spPr/>
    </dgm:pt>
    <dgm:pt modelId="{962D2DA1-BA18-4A59-91DA-568CC6BDE439}" type="pres">
      <dgm:prSet presAssocID="{572062E7-8868-4935-837B-DC3E7BF87657}" presName="background4" presStyleLbl="node4" presStyleIdx="2" presStyleCnt="15"/>
      <dgm:spPr/>
    </dgm:pt>
    <dgm:pt modelId="{D1A48B2D-0652-4D98-B832-4F78268472CA}" type="pres">
      <dgm:prSet presAssocID="{572062E7-8868-4935-837B-DC3E7BF87657}" presName="text4" presStyleLbl="fgAcc4" presStyleIdx="2" presStyleCnt="15">
        <dgm:presLayoutVars>
          <dgm:chPref val="3"/>
        </dgm:presLayoutVars>
      </dgm:prSet>
      <dgm:spPr/>
      <dgm:t>
        <a:bodyPr/>
        <a:lstStyle/>
        <a:p>
          <a:endParaRPr lang="en-US"/>
        </a:p>
      </dgm:t>
    </dgm:pt>
    <dgm:pt modelId="{32FAD571-0959-4835-A7D1-21D0AA9A613F}" type="pres">
      <dgm:prSet presAssocID="{572062E7-8868-4935-837B-DC3E7BF87657}" presName="hierChild5" presStyleCnt="0"/>
      <dgm:spPr/>
    </dgm:pt>
    <dgm:pt modelId="{243DAE62-DDFC-4ECA-AA56-69F4791DF0E2}" type="pres">
      <dgm:prSet presAssocID="{6DD09437-E92F-4B8C-BC06-F1B6E97D195E}" presName="Name23" presStyleLbl="parChTrans1D4" presStyleIdx="3" presStyleCnt="15"/>
      <dgm:spPr/>
      <dgm:t>
        <a:bodyPr/>
        <a:lstStyle/>
        <a:p>
          <a:endParaRPr lang="en-US"/>
        </a:p>
      </dgm:t>
    </dgm:pt>
    <dgm:pt modelId="{E5AF2FF1-C151-430D-92CE-D7FCA9830187}" type="pres">
      <dgm:prSet presAssocID="{29828C15-7D22-4EDC-B231-F4F48D093C06}" presName="hierRoot4" presStyleCnt="0"/>
      <dgm:spPr/>
    </dgm:pt>
    <dgm:pt modelId="{3A048DB6-1795-4548-A2A6-8F17C8EC3266}" type="pres">
      <dgm:prSet presAssocID="{29828C15-7D22-4EDC-B231-F4F48D093C06}" presName="composite4" presStyleCnt="0"/>
      <dgm:spPr/>
    </dgm:pt>
    <dgm:pt modelId="{C46CBAA4-B733-46E6-9488-59E04549F9F5}" type="pres">
      <dgm:prSet presAssocID="{29828C15-7D22-4EDC-B231-F4F48D093C06}" presName="background4" presStyleLbl="node4" presStyleIdx="3" presStyleCnt="15"/>
      <dgm:spPr/>
    </dgm:pt>
    <dgm:pt modelId="{D6BD66AA-C37C-4374-A011-ACABAE5AEA4B}" type="pres">
      <dgm:prSet presAssocID="{29828C15-7D22-4EDC-B231-F4F48D093C06}" presName="text4" presStyleLbl="fgAcc4" presStyleIdx="3" presStyleCnt="15">
        <dgm:presLayoutVars>
          <dgm:chPref val="3"/>
        </dgm:presLayoutVars>
      </dgm:prSet>
      <dgm:spPr/>
      <dgm:t>
        <a:bodyPr/>
        <a:lstStyle/>
        <a:p>
          <a:endParaRPr lang="en-US"/>
        </a:p>
      </dgm:t>
    </dgm:pt>
    <dgm:pt modelId="{993D3A39-7B3E-4BA6-9C08-DB6D86869030}" type="pres">
      <dgm:prSet presAssocID="{29828C15-7D22-4EDC-B231-F4F48D093C06}" presName="hierChild5" presStyleCnt="0"/>
      <dgm:spPr/>
    </dgm:pt>
    <dgm:pt modelId="{72486E79-E75E-4AE5-A894-7350880EEFC3}" type="pres">
      <dgm:prSet presAssocID="{E79E89FB-53F9-4B65-925C-F2072FF2A4CF}" presName="Name23" presStyleLbl="parChTrans1D4" presStyleIdx="4" presStyleCnt="15"/>
      <dgm:spPr/>
      <dgm:t>
        <a:bodyPr/>
        <a:lstStyle/>
        <a:p>
          <a:endParaRPr lang="en-US"/>
        </a:p>
      </dgm:t>
    </dgm:pt>
    <dgm:pt modelId="{E45E4BC4-056A-482D-AC09-0CCCA5901452}" type="pres">
      <dgm:prSet presAssocID="{72486900-0111-4EBD-AEBB-84E7882677F6}" presName="hierRoot4" presStyleCnt="0"/>
      <dgm:spPr/>
    </dgm:pt>
    <dgm:pt modelId="{9701660B-667A-4D08-9358-D94EC40049E0}" type="pres">
      <dgm:prSet presAssocID="{72486900-0111-4EBD-AEBB-84E7882677F6}" presName="composite4" presStyleCnt="0"/>
      <dgm:spPr/>
    </dgm:pt>
    <dgm:pt modelId="{190360B2-1B0B-4136-9EBD-5433F4FD6E95}" type="pres">
      <dgm:prSet presAssocID="{72486900-0111-4EBD-AEBB-84E7882677F6}" presName="background4" presStyleLbl="node4" presStyleIdx="4" presStyleCnt="15"/>
      <dgm:spPr/>
    </dgm:pt>
    <dgm:pt modelId="{76574292-9FF6-4A88-BCBD-E0F53026A8FC}" type="pres">
      <dgm:prSet presAssocID="{72486900-0111-4EBD-AEBB-84E7882677F6}" presName="text4" presStyleLbl="fgAcc4" presStyleIdx="4" presStyleCnt="15">
        <dgm:presLayoutVars>
          <dgm:chPref val="3"/>
        </dgm:presLayoutVars>
      </dgm:prSet>
      <dgm:spPr/>
      <dgm:t>
        <a:bodyPr/>
        <a:lstStyle/>
        <a:p>
          <a:endParaRPr lang="en-US"/>
        </a:p>
      </dgm:t>
    </dgm:pt>
    <dgm:pt modelId="{03EC4BA8-45CA-421A-853B-9B0144020D6E}" type="pres">
      <dgm:prSet presAssocID="{72486900-0111-4EBD-AEBB-84E7882677F6}" presName="hierChild5" presStyleCnt="0"/>
      <dgm:spPr/>
    </dgm:pt>
    <dgm:pt modelId="{EC83D9E4-415D-4C0A-A65B-4AAD85C4AE23}" type="pres">
      <dgm:prSet presAssocID="{FDC4890F-B8E4-4356-86CD-133DE838D22B}" presName="Name23" presStyleLbl="parChTrans1D4" presStyleIdx="5" presStyleCnt="15"/>
      <dgm:spPr/>
      <dgm:t>
        <a:bodyPr/>
        <a:lstStyle/>
        <a:p>
          <a:endParaRPr lang="en-US"/>
        </a:p>
      </dgm:t>
    </dgm:pt>
    <dgm:pt modelId="{B6ADB70D-C9CC-4D78-BB08-31F7686A7EDD}" type="pres">
      <dgm:prSet presAssocID="{53A934BB-A985-41A9-93CC-398B776F1F42}" presName="hierRoot4" presStyleCnt="0"/>
      <dgm:spPr/>
    </dgm:pt>
    <dgm:pt modelId="{25337259-33BD-4295-B8AD-BAF2BA159EF2}" type="pres">
      <dgm:prSet presAssocID="{53A934BB-A985-41A9-93CC-398B776F1F42}" presName="composite4" presStyleCnt="0"/>
      <dgm:spPr/>
    </dgm:pt>
    <dgm:pt modelId="{73C263ED-7788-4730-BC5F-02075A6697E4}" type="pres">
      <dgm:prSet presAssocID="{53A934BB-A985-41A9-93CC-398B776F1F42}" presName="background4" presStyleLbl="node4" presStyleIdx="5" presStyleCnt="15"/>
      <dgm:spPr/>
    </dgm:pt>
    <dgm:pt modelId="{C032C3D9-3CF9-4CA3-A543-8290FE59AB1E}" type="pres">
      <dgm:prSet presAssocID="{53A934BB-A985-41A9-93CC-398B776F1F42}" presName="text4" presStyleLbl="fgAcc4" presStyleIdx="5" presStyleCnt="15" custLinFactY="79393" custLinFactNeighborX="2180" custLinFactNeighborY="100000">
        <dgm:presLayoutVars>
          <dgm:chPref val="3"/>
        </dgm:presLayoutVars>
      </dgm:prSet>
      <dgm:spPr/>
      <dgm:t>
        <a:bodyPr/>
        <a:lstStyle/>
        <a:p>
          <a:endParaRPr lang="en-US"/>
        </a:p>
      </dgm:t>
    </dgm:pt>
    <dgm:pt modelId="{A76034B5-5FB6-4BF2-931E-7CBE41204E95}" type="pres">
      <dgm:prSet presAssocID="{53A934BB-A985-41A9-93CC-398B776F1F42}" presName="hierChild5" presStyleCnt="0"/>
      <dgm:spPr/>
    </dgm:pt>
    <dgm:pt modelId="{472359F4-D79E-4EF1-A236-45B2BF812191}" type="pres">
      <dgm:prSet presAssocID="{2BAA3105-6FB3-4C5B-BA4C-5F9BC4CEF68F}" presName="Name23" presStyleLbl="parChTrans1D4" presStyleIdx="6" presStyleCnt="15"/>
      <dgm:spPr/>
      <dgm:t>
        <a:bodyPr/>
        <a:lstStyle/>
        <a:p>
          <a:endParaRPr lang="en-US"/>
        </a:p>
      </dgm:t>
    </dgm:pt>
    <dgm:pt modelId="{E423DDF7-DCB8-40C4-9AED-AE544D5C1373}" type="pres">
      <dgm:prSet presAssocID="{1E324614-DECA-4F05-A803-4592008632B3}" presName="hierRoot4" presStyleCnt="0"/>
      <dgm:spPr/>
    </dgm:pt>
    <dgm:pt modelId="{C4741893-5387-4DC2-A1BA-7BBC61C1B995}" type="pres">
      <dgm:prSet presAssocID="{1E324614-DECA-4F05-A803-4592008632B3}" presName="composite4" presStyleCnt="0"/>
      <dgm:spPr/>
    </dgm:pt>
    <dgm:pt modelId="{26C847D7-FF68-4766-8539-F6961095CD11}" type="pres">
      <dgm:prSet presAssocID="{1E324614-DECA-4F05-A803-4592008632B3}" presName="background4" presStyleLbl="node4" presStyleIdx="6" presStyleCnt="15"/>
      <dgm:spPr/>
    </dgm:pt>
    <dgm:pt modelId="{60DC3D26-8903-40CF-A46C-A8D21D2C43B6}" type="pres">
      <dgm:prSet presAssocID="{1E324614-DECA-4F05-A803-4592008632B3}" presName="text4" presStyleLbl="fgAcc4" presStyleIdx="6" presStyleCnt="15">
        <dgm:presLayoutVars>
          <dgm:chPref val="3"/>
        </dgm:presLayoutVars>
      </dgm:prSet>
      <dgm:spPr/>
      <dgm:t>
        <a:bodyPr/>
        <a:lstStyle/>
        <a:p>
          <a:endParaRPr lang="en-US"/>
        </a:p>
      </dgm:t>
    </dgm:pt>
    <dgm:pt modelId="{D02274C2-775D-4E24-B82C-66604ADC305B}" type="pres">
      <dgm:prSet presAssocID="{1E324614-DECA-4F05-A803-4592008632B3}" presName="hierChild5" presStyleCnt="0"/>
      <dgm:spPr/>
    </dgm:pt>
    <dgm:pt modelId="{680942B4-A892-4E3A-8AD4-1A1E533F6174}" type="pres">
      <dgm:prSet presAssocID="{6C244822-DC28-4C3E-BAB8-5776A9C202FE}" presName="Name23" presStyleLbl="parChTrans1D4" presStyleIdx="7" presStyleCnt="15"/>
      <dgm:spPr/>
      <dgm:t>
        <a:bodyPr/>
        <a:lstStyle/>
        <a:p>
          <a:endParaRPr lang="en-US"/>
        </a:p>
      </dgm:t>
    </dgm:pt>
    <dgm:pt modelId="{62D91E7D-661C-413F-8BD1-BCADD081C4CF}" type="pres">
      <dgm:prSet presAssocID="{8D26CE1B-0CBC-4CB1-BA62-802CACBAACCC}" presName="hierRoot4" presStyleCnt="0"/>
      <dgm:spPr/>
    </dgm:pt>
    <dgm:pt modelId="{1996336B-F840-40A2-BD02-D123E9D1E164}" type="pres">
      <dgm:prSet presAssocID="{8D26CE1B-0CBC-4CB1-BA62-802CACBAACCC}" presName="composite4" presStyleCnt="0"/>
      <dgm:spPr/>
    </dgm:pt>
    <dgm:pt modelId="{39633478-0D10-4EE5-BA4D-4452E325BC95}" type="pres">
      <dgm:prSet presAssocID="{8D26CE1B-0CBC-4CB1-BA62-802CACBAACCC}" presName="background4" presStyleLbl="node4" presStyleIdx="7" presStyleCnt="15"/>
      <dgm:spPr/>
    </dgm:pt>
    <dgm:pt modelId="{B71BE43A-BA59-48D1-A0F6-01C64816E5AE}" type="pres">
      <dgm:prSet presAssocID="{8D26CE1B-0CBC-4CB1-BA62-802CACBAACCC}" presName="text4" presStyleLbl="fgAcc4" presStyleIdx="7" presStyleCnt="15">
        <dgm:presLayoutVars>
          <dgm:chPref val="3"/>
        </dgm:presLayoutVars>
      </dgm:prSet>
      <dgm:spPr/>
      <dgm:t>
        <a:bodyPr/>
        <a:lstStyle/>
        <a:p>
          <a:endParaRPr lang="en-US"/>
        </a:p>
      </dgm:t>
    </dgm:pt>
    <dgm:pt modelId="{FFD8925B-0D26-4EF0-B9A8-4DC3C467A147}" type="pres">
      <dgm:prSet presAssocID="{8D26CE1B-0CBC-4CB1-BA62-802CACBAACCC}" presName="hierChild5" presStyleCnt="0"/>
      <dgm:spPr/>
    </dgm:pt>
    <dgm:pt modelId="{F3842C21-F234-4B25-9C52-19A5EE5330BC}" type="pres">
      <dgm:prSet presAssocID="{AEE00710-CA90-46A1-895C-9834D9217322}" presName="Name23" presStyleLbl="parChTrans1D4" presStyleIdx="8" presStyleCnt="15"/>
      <dgm:spPr/>
      <dgm:t>
        <a:bodyPr/>
        <a:lstStyle/>
        <a:p>
          <a:endParaRPr lang="en-US"/>
        </a:p>
      </dgm:t>
    </dgm:pt>
    <dgm:pt modelId="{DEBE8BD9-B8B4-4A35-AAB2-A44C68656C2E}" type="pres">
      <dgm:prSet presAssocID="{2934021F-1666-46EC-A50B-C8D39B34AF4D}" presName="hierRoot4" presStyleCnt="0"/>
      <dgm:spPr/>
    </dgm:pt>
    <dgm:pt modelId="{C5E9395F-A847-4BD6-BBC1-088F522B9547}" type="pres">
      <dgm:prSet presAssocID="{2934021F-1666-46EC-A50B-C8D39B34AF4D}" presName="composite4" presStyleCnt="0"/>
      <dgm:spPr/>
    </dgm:pt>
    <dgm:pt modelId="{B03360DB-6568-408E-A12A-B16D201DC39C}" type="pres">
      <dgm:prSet presAssocID="{2934021F-1666-46EC-A50B-C8D39B34AF4D}" presName="background4" presStyleLbl="node4" presStyleIdx="8" presStyleCnt="15"/>
      <dgm:spPr/>
    </dgm:pt>
    <dgm:pt modelId="{80F6FE0E-ABCC-405D-9034-AC7FCA1C021D}" type="pres">
      <dgm:prSet presAssocID="{2934021F-1666-46EC-A50B-C8D39B34AF4D}" presName="text4" presStyleLbl="fgAcc4" presStyleIdx="8" presStyleCnt="15">
        <dgm:presLayoutVars>
          <dgm:chPref val="3"/>
        </dgm:presLayoutVars>
      </dgm:prSet>
      <dgm:spPr/>
      <dgm:t>
        <a:bodyPr/>
        <a:lstStyle/>
        <a:p>
          <a:endParaRPr lang="en-US"/>
        </a:p>
      </dgm:t>
    </dgm:pt>
    <dgm:pt modelId="{34B569A7-F449-4E8C-BDE8-BFD7B196C413}" type="pres">
      <dgm:prSet presAssocID="{2934021F-1666-46EC-A50B-C8D39B34AF4D}" presName="hierChild5" presStyleCnt="0"/>
      <dgm:spPr/>
    </dgm:pt>
    <dgm:pt modelId="{7F83C752-8E40-454C-892E-369444FD7643}" type="pres">
      <dgm:prSet presAssocID="{6881F1C9-B7FB-498D-8CCB-B4AD244E7723}" presName="Name23" presStyleLbl="parChTrans1D4" presStyleIdx="9" presStyleCnt="15"/>
      <dgm:spPr/>
      <dgm:t>
        <a:bodyPr/>
        <a:lstStyle/>
        <a:p>
          <a:endParaRPr lang="en-US"/>
        </a:p>
      </dgm:t>
    </dgm:pt>
    <dgm:pt modelId="{28115D70-772D-4476-A796-895A15356B4B}" type="pres">
      <dgm:prSet presAssocID="{1783C331-955E-4863-9F32-044A4AE5EC46}" presName="hierRoot4" presStyleCnt="0"/>
      <dgm:spPr/>
    </dgm:pt>
    <dgm:pt modelId="{10C476C7-1F14-4537-93D4-D767698B4D85}" type="pres">
      <dgm:prSet presAssocID="{1783C331-955E-4863-9F32-044A4AE5EC46}" presName="composite4" presStyleCnt="0"/>
      <dgm:spPr/>
    </dgm:pt>
    <dgm:pt modelId="{3DAA3483-C83E-4EFA-926B-2EE13F26EFF6}" type="pres">
      <dgm:prSet presAssocID="{1783C331-955E-4863-9F32-044A4AE5EC46}" presName="background4" presStyleLbl="node4" presStyleIdx="9" presStyleCnt="15"/>
      <dgm:spPr/>
    </dgm:pt>
    <dgm:pt modelId="{EE25A266-D3AD-4C77-B26C-0C3D06F94FA5}" type="pres">
      <dgm:prSet presAssocID="{1783C331-955E-4863-9F32-044A4AE5EC46}" presName="text4" presStyleLbl="fgAcc4" presStyleIdx="9" presStyleCnt="15">
        <dgm:presLayoutVars>
          <dgm:chPref val="3"/>
        </dgm:presLayoutVars>
      </dgm:prSet>
      <dgm:spPr/>
      <dgm:t>
        <a:bodyPr/>
        <a:lstStyle/>
        <a:p>
          <a:endParaRPr lang="en-US"/>
        </a:p>
      </dgm:t>
    </dgm:pt>
    <dgm:pt modelId="{188F1A4F-65D6-4B1D-B70C-80A2E5D6C30C}" type="pres">
      <dgm:prSet presAssocID="{1783C331-955E-4863-9F32-044A4AE5EC46}" presName="hierChild5" presStyleCnt="0"/>
      <dgm:spPr/>
    </dgm:pt>
    <dgm:pt modelId="{D76804B4-1129-400E-AB26-2995BDC6331A}" type="pres">
      <dgm:prSet presAssocID="{0C67B139-5C26-41CF-8B93-135C18B77F76}" presName="Name23" presStyleLbl="parChTrans1D4" presStyleIdx="10" presStyleCnt="15"/>
      <dgm:spPr/>
      <dgm:t>
        <a:bodyPr/>
        <a:lstStyle/>
        <a:p>
          <a:endParaRPr lang="en-US"/>
        </a:p>
      </dgm:t>
    </dgm:pt>
    <dgm:pt modelId="{BB5E1558-3418-4FC6-A63F-327AA71E3FBE}" type="pres">
      <dgm:prSet presAssocID="{88B8D45E-FB2D-45E1-825F-2EFA59EECCC8}" presName="hierRoot4" presStyleCnt="0"/>
      <dgm:spPr/>
    </dgm:pt>
    <dgm:pt modelId="{9B47DACB-E7E4-414A-BD79-DA00AEADCD23}" type="pres">
      <dgm:prSet presAssocID="{88B8D45E-FB2D-45E1-825F-2EFA59EECCC8}" presName="composite4" presStyleCnt="0"/>
      <dgm:spPr/>
    </dgm:pt>
    <dgm:pt modelId="{B32E2549-F774-4E1D-ACA3-0039A5E389E3}" type="pres">
      <dgm:prSet presAssocID="{88B8D45E-FB2D-45E1-825F-2EFA59EECCC8}" presName="background4" presStyleLbl="node4" presStyleIdx="10" presStyleCnt="15"/>
      <dgm:spPr/>
    </dgm:pt>
    <dgm:pt modelId="{690CB77E-33EF-4765-9739-019BB914EB82}" type="pres">
      <dgm:prSet presAssocID="{88B8D45E-FB2D-45E1-825F-2EFA59EECCC8}" presName="text4" presStyleLbl="fgAcc4" presStyleIdx="10" presStyleCnt="15">
        <dgm:presLayoutVars>
          <dgm:chPref val="3"/>
        </dgm:presLayoutVars>
      </dgm:prSet>
      <dgm:spPr/>
      <dgm:t>
        <a:bodyPr/>
        <a:lstStyle/>
        <a:p>
          <a:endParaRPr lang="en-US"/>
        </a:p>
      </dgm:t>
    </dgm:pt>
    <dgm:pt modelId="{37EBF707-87BC-4CBC-89C9-4977CBF3D784}" type="pres">
      <dgm:prSet presAssocID="{88B8D45E-FB2D-45E1-825F-2EFA59EECCC8}" presName="hierChild5" presStyleCnt="0"/>
      <dgm:spPr/>
    </dgm:pt>
    <dgm:pt modelId="{20380260-28FC-4B41-B11C-41EC36AE5818}" type="pres">
      <dgm:prSet presAssocID="{1E8E3266-85EF-494D-8A4C-4F2E71887A01}" presName="Name23" presStyleLbl="parChTrans1D4" presStyleIdx="11" presStyleCnt="15"/>
      <dgm:spPr/>
      <dgm:t>
        <a:bodyPr/>
        <a:lstStyle/>
        <a:p>
          <a:endParaRPr lang="en-US"/>
        </a:p>
      </dgm:t>
    </dgm:pt>
    <dgm:pt modelId="{EB31A4D8-0790-41F6-9B9C-B3B5C1DCC5FF}" type="pres">
      <dgm:prSet presAssocID="{DAA1FCDB-2420-4930-AC92-89531819DD56}" presName="hierRoot4" presStyleCnt="0"/>
      <dgm:spPr/>
    </dgm:pt>
    <dgm:pt modelId="{77FE6231-D0C2-4518-B3F3-4D3B54579226}" type="pres">
      <dgm:prSet presAssocID="{DAA1FCDB-2420-4930-AC92-89531819DD56}" presName="composite4" presStyleCnt="0"/>
      <dgm:spPr/>
    </dgm:pt>
    <dgm:pt modelId="{EE0E01BE-20DE-4730-8461-B967F3B2DE13}" type="pres">
      <dgm:prSet presAssocID="{DAA1FCDB-2420-4930-AC92-89531819DD56}" presName="background4" presStyleLbl="node4" presStyleIdx="11" presStyleCnt="15"/>
      <dgm:spPr/>
    </dgm:pt>
    <dgm:pt modelId="{37153CB8-B24F-416C-BC5B-CE5B22D5F4A3}" type="pres">
      <dgm:prSet presAssocID="{DAA1FCDB-2420-4930-AC92-89531819DD56}" presName="text4" presStyleLbl="fgAcc4" presStyleIdx="11" presStyleCnt="15" custLinFactNeighborX="549" custLinFactNeighborY="45928">
        <dgm:presLayoutVars>
          <dgm:chPref val="3"/>
        </dgm:presLayoutVars>
      </dgm:prSet>
      <dgm:spPr/>
      <dgm:t>
        <a:bodyPr/>
        <a:lstStyle/>
        <a:p>
          <a:endParaRPr lang="en-US"/>
        </a:p>
      </dgm:t>
    </dgm:pt>
    <dgm:pt modelId="{DD02AB7A-3986-46B5-9381-E4CAFFFF04AD}" type="pres">
      <dgm:prSet presAssocID="{DAA1FCDB-2420-4930-AC92-89531819DD56}" presName="hierChild5" presStyleCnt="0"/>
      <dgm:spPr/>
    </dgm:pt>
    <dgm:pt modelId="{57F297A9-99F0-4AF4-BF84-81F65762477E}" type="pres">
      <dgm:prSet presAssocID="{DA6343F2-B1E2-4E10-9363-EAEB3B1D9732}" presName="Name23" presStyleLbl="parChTrans1D4" presStyleIdx="12" presStyleCnt="15"/>
      <dgm:spPr/>
      <dgm:t>
        <a:bodyPr/>
        <a:lstStyle/>
        <a:p>
          <a:endParaRPr lang="en-US"/>
        </a:p>
      </dgm:t>
    </dgm:pt>
    <dgm:pt modelId="{49CFC6B5-51EE-4E13-9234-C241E2B9EA69}" type="pres">
      <dgm:prSet presAssocID="{4396C500-50C0-427F-A936-272504064773}" presName="hierRoot4" presStyleCnt="0"/>
      <dgm:spPr/>
    </dgm:pt>
    <dgm:pt modelId="{B759EAEA-5B57-41C3-8334-AFBDB819DF97}" type="pres">
      <dgm:prSet presAssocID="{4396C500-50C0-427F-A936-272504064773}" presName="composite4" presStyleCnt="0"/>
      <dgm:spPr/>
    </dgm:pt>
    <dgm:pt modelId="{776BB435-C8B4-496F-B092-597C9694CE49}" type="pres">
      <dgm:prSet presAssocID="{4396C500-50C0-427F-A936-272504064773}" presName="background4" presStyleLbl="node4" presStyleIdx="12" presStyleCnt="15"/>
      <dgm:spPr/>
    </dgm:pt>
    <dgm:pt modelId="{F142E833-9D18-4EF1-8429-DDC211FA3B0C}" type="pres">
      <dgm:prSet presAssocID="{4396C500-50C0-427F-A936-272504064773}" presName="text4" presStyleLbl="fgAcc4" presStyleIdx="12" presStyleCnt="15">
        <dgm:presLayoutVars>
          <dgm:chPref val="3"/>
        </dgm:presLayoutVars>
      </dgm:prSet>
      <dgm:spPr/>
      <dgm:t>
        <a:bodyPr/>
        <a:lstStyle/>
        <a:p>
          <a:endParaRPr lang="en-US"/>
        </a:p>
      </dgm:t>
    </dgm:pt>
    <dgm:pt modelId="{106BCD1F-2094-48E3-A91F-13E7E0C7C9BA}" type="pres">
      <dgm:prSet presAssocID="{4396C500-50C0-427F-A936-272504064773}" presName="hierChild5" presStyleCnt="0"/>
      <dgm:spPr/>
    </dgm:pt>
    <dgm:pt modelId="{23C261A1-D219-4CA7-AB2B-0A04D5C7C575}" type="pres">
      <dgm:prSet presAssocID="{C57D1C3F-4B66-4D99-8A52-AE7CB53DD29B}" presName="Name23" presStyleLbl="parChTrans1D4" presStyleIdx="13" presStyleCnt="15"/>
      <dgm:spPr/>
      <dgm:t>
        <a:bodyPr/>
        <a:lstStyle/>
        <a:p>
          <a:endParaRPr lang="en-US"/>
        </a:p>
      </dgm:t>
    </dgm:pt>
    <dgm:pt modelId="{DDC57E0F-2633-409C-8289-8B38B094F2FB}" type="pres">
      <dgm:prSet presAssocID="{82208ECF-D4C0-4422-92E7-7112402A48CF}" presName="hierRoot4" presStyleCnt="0"/>
      <dgm:spPr/>
    </dgm:pt>
    <dgm:pt modelId="{E9AEFAAE-ADC7-4369-BD25-E8B7E2341946}" type="pres">
      <dgm:prSet presAssocID="{82208ECF-D4C0-4422-92E7-7112402A48CF}" presName="composite4" presStyleCnt="0"/>
      <dgm:spPr/>
    </dgm:pt>
    <dgm:pt modelId="{C5301D12-F4BE-445D-8FAA-CE2E335104EB}" type="pres">
      <dgm:prSet presAssocID="{82208ECF-D4C0-4422-92E7-7112402A48CF}" presName="background4" presStyleLbl="node4" presStyleIdx="13" presStyleCnt="15"/>
      <dgm:spPr/>
    </dgm:pt>
    <dgm:pt modelId="{4B24F790-4B03-47FB-B9AC-A94289D18AD4}" type="pres">
      <dgm:prSet presAssocID="{82208ECF-D4C0-4422-92E7-7112402A48CF}" presName="text4" presStyleLbl="fgAcc4" presStyleIdx="13" presStyleCnt="15">
        <dgm:presLayoutVars>
          <dgm:chPref val="3"/>
        </dgm:presLayoutVars>
      </dgm:prSet>
      <dgm:spPr/>
      <dgm:t>
        <a:bodyPr/>
        <a:lstStyle/>
        <a:p>
          <a:endParaRPr lang="en-US"/>
        </a:p>
      </dgm:t>
    </dgm:pt>
    <dgm:pt modelId="{0FB9BD72-8BDE-4B5D-8D94-012DCCE8A550}" type="pres">
      <dgm:prSet presAssocID="{82208ECF-D4C0-4422-92E7-7112402A48CF}" presName="hierChild5" presStyleCnt="0"/>
      <dgm:spPr/>
    </dgm:pt>
    <dgm:pt modelId="{C5E41627-29AD-4895-AD88-7332E4DBD744}" type="pres">
      <dgm:prSet presAssocID="{42097A45-970A-4FDB-ACB2-D56CFC422D5A}" presName="Name23" presStyleLbl="parChTrans1D4" presStyleIdx="14" presStyleCnt="15"/>
      <dgm:spPr/>
      <dgm:t>
        <a:bodyPr/>
        <a:lstStyle/>
        <a:p>
          <a:endParaRPr lang="en-US"/>
        </a:p>
      </dgm:t>
    </dgm:pt>
    <dgm:pt modelId="{4BB8E207-D222-4792-BCE9-84FE52EB0A5C}" type="pres">
      <dgm:prSet presAssocID="{E99CC21B-28C3-4AF4-AFE4-6FE77C29477E}" presName="hierRoot4" presStyleCnt="0"/>
      <dgm:spPr/>
    </dgm:pt>
    <dgm:pt modelId="{561116A7-D259-4CA6-A74E-475602688238}" type="pres">
      <dgm:prSet presAssocID="{E99CC21B-28C3-4AF4-AFE4-6FE77C29477E}" presName="composite4" presStyleCnt="0"/>
      <dgm:spPr/>
    </dgm:pt>
    <dgm:pt modelId="{C84DDAFA-4B65-41CD-BA1B-5EC5F31D56DB}" type="pres">
      <dgm:prSet presAssocID="{E99CC21B-28C3-4AF4-AFE4-6FE77C29477E}" presName="background4" presStyleLbl="node4" presStyleIdx="14" presStyleCnt="15"/>
      <dgm:spPr/>
    </dgm:pt>
    <dgm:pt modelId="{28081C98-DF9C-4631-B4E5-9942CF06B9DE}" type="pres">
      <dgm:prSet presAssocID="{E99CC21B-28C3-4AF4-AFE4-6FE77C29477E}" presName="text4" presStyleLbl="fgAcc4" presStyleIdx="14" presStyleCnt="15">
        <dgm:presLayoutVars>
          <dgm:chPref val="3"/>
        </dgm:presLayoutVars>
      </dgm:prSet>
      <dgm:spPr/>
      <dgm:t>
        <a:bodyPr/>
        <a:lstStyle/>
        <a:p>
          <a:endParaRPr lang="en-US"/>
        </a:p>
      </dgm:t>
    </dgm:pt>
    <dgm:pt modelId="{41EB8A05-D73A-4378-B826-007B6E049B66}" type="pres">
      <dgm:prSet presAssocID="{E99CC21B-28C3-4AF4-AFE4-6FE77C29477E}" presName="hierChild5" presStyleCnt="0"/>
      <dgm:spPr/>
    </dgm:pt>
  </dgm:ptLst>
  <dgm:cxnLst>
    <dgm:cxn modelId="{656FD63E-3096-424D-A6D1-06C46C376C92}" type="presOf" srcId="{F13DAF38-10A6-454B-9F48-00BFF93AACE7}" destId="{451BC6C8-33E7-429A-A348-520334553817}" srcOrd="0" destOrd="0" presId="urn:microsoft.com/office/officeart/2005/8/layout/hierarchy1"/>
    <dgm:cxn modelId="{D28BC38F-136A-481B-BB45-3899B66A3C77}" type="presOf" srcId="{C57D1C3F-4B66-4D99-8A52-AE7CB53DD29B}" destId="{23C261A1-D219-4CA7-AB2B-0A04D5C7C575}" srcOrd="0" destOrd="0" presId="urn:microsoft.com/office/officeart/2005/8/layout/hierarchy1"/>
    <dgm:cxn modelId="{2A812C2D-3377-40C3-8CE4-89810524B03B}" type="presOf" srcId="{9C8F9796-6F46-4FBD-A270-AC70B54A2D5A}" destId="{65BC5DA3-F576-4B33-AD6A-C49CF7ECCC1B}" srcOrd="0" destOrd="0" presId="urn:microsoft.com/office/officeart/2005/8/layout/hierarchy1"/>
    <dgm:cxn modelId="{803449F4-B046-4E11-8C59-7A004D4B6A8D}" type="presOf" srcId="{DAA1FCDB-2420-4930-AC92-89531819DD56}" destId="{37153CB8-B24F-416C-BC5B-CE5B22D5F4A3}" srcOrd="0" destOrd="0" presId="urn:microsoft.com/office/officeart/2005/8/layout/hierarchy1"/>
    <dgm:cxn modelId="{A0FCA347-BBF3-4752-AD04-A29439FDF113}" type="presOf" srcId="{AD1ABD52-C6F5-4A99-BDF1-B1458588B2E0}" destId="{504E38BC-36CC-490D-81AC-AF18D196F272}" srcOrd="0" destOrd="0" presId="urn:microsoft.com/office/officeart/2005/8/layout/hierarchy1"/>
    <dgm:cxn modelId="{2B605825-84D1-431A-9C7E-36E2D88A664F}" srcId="{0F1975D2-3B93-4456-B7B0-D051EBD7FE28}" destId="{37006E51-8AC5-4A4D-BBAD-638F09C25DBE}" srcOrd="0" destOrd="0" parTransId="{0273613A-C8CD-46AB-BB49-724115712F1A}" sibTransId="{9F32F2C8-222E-4364-8382-8164602669F9}"/>
    <dgm:cxn modelId="{FF30EAD6-2268-4ADE-BCB0-2AEDEAD397C4}" type="presOf" srcId="{3D9DF8BD-6B0F-4B45-9897-3642C68557DC}" destId="{9B2AAF16-D0D6-413D-998D-38F330F2DDA1}" srcOrd="0" destOrd="0" presId="urn:microsoft.com/office/officeart/2005/8/layout/hierarchy1"/>
    <dgm:cxn modelId="{C565F7CF-1078-4C2C-831D-55B624262822}" type="presOf" srcId="{AEE00710-CA90-46A1-895C-9834D9217322}" destId="{F3842C21-F234-4B25-9C52-19A5EE5330BC}" srcOrd="0" destOrd="0" presId="urn:microsoft.com/office/officeart/2005/8/layout/hierarchy1"/>
    <dgm:cxn modelId="{8385BF6E-33D1-4324-98F2-7673626A26C2}" type="presOf" srcId="{E99CC21B-28C3-4AF4-AFE4-6FE77C29477E}" destId="{28081C98-DF9C-4631-B4E5-9942CF06B9DE}" srcOrd="0" destOrd="0" presId="urn:microsoft.com/office/officeart/2005/8/layout/hierarchy1"/>
    <dgm:cxn modelId="{58BF25E2-FFD1-4B17-935B-4BD5201EEC4D}" srcId="{29828C15-7D22-4EDC-B231-F4F48D093C06}" destId="{72486900-0111-4EBD-AEBB-84E7882677F6}" srcOrd="0" destOrd="0" parTransId="{E79E89FB-53F9-4B65-925C-F2072FF2A4CF}" sibTransId="{880AAF14-ED10-48F0-89E1-D0D4E9734140}"/>
    <dgm:cxn modelId="{E474ECF1-0CE8-44C5-9B31-1702EB9C5B07}" srcId="{1783C331-955E-4863-9F32-044A4AE5EC46}" destId="{4396C500-50C0-427F-A936-272504064773}" srcOrd="2" destOrd="0" parTransId="{DA6343F2-B1E2-4E10-9363-EAEB3B1D9732}" sibTransId="{A8E3956D-73BA-40F1-961F-C6A2D424D2F5}"/>
    <dgm:cxn modelId="{FD5126F3-E1C2-4DBC-9D3A-670089D30215}" type="presOf" srcId="{7C9DC4EA-E3E6-4220-ADBB-D81DA4C0D175}" destId="{33C4D33F-BA54-4C44-93E6-98A23D3906B1}" srcOrd="0" destOrd="0" presId="urn:microsoft.com/office/officeart/2005/8/layout/hierarchy1"/>
    <dgm:cxn modelId="{4333EE0D-9C6C-4BE0-A92D-22FE7458BD40}" srcId="{2934021F-1666-46EC-A50B-C8D39B34AF4D}" destId="{1783C331-955E-4863-9F32-044A4AE5EC46}" srcOrd="0" destOrd="0" parTransId="{6881F1C9-B7FB-498D-8CCB-B4AD244E7723}" sibTransId="{9E742C7A-445F-46D6-A31B-A9CE89DE75B5}"/>
    <dgm:cxn modelId="{7177B104-944C-4517-BDD4-11B219CD74F3}" srcId="{7C9DC4EA-E3E6-4220-ADBB-D81DA4C0D175}" destId="{5ECBB330-3083-4022-B156-1BC18ABC0020}" srcOrd="0" destOrd="0" parTransId="{1FA2E3F1-E86D-4847-90B2-2112BF08D5A5}" sibTransId="{FF9ADAE7-7299-40E0-8C1B-3E07A7762332}"/>
    <dgm:cxn modelId="{78F55183-F61F-4DF1-9B91-7C615149610A}" type="presOf" srcId="{4396C500-50C0-427F-A936-272504064773}" destId="{F142E833-9D18-4EF1-8429-DDC211FA3B0C}" srcOrd="0" destOrd="0" presId="urn:microsoft.com/office/officeart/2005/8/layout/hierarchy1"/>
    <dgm:cxn modelId="{64861985-0243-4554-A542-0F21A4987674}" type="presOf" srcId="{E79E89FB-53F9-4B65-925C-F2072FF2A4CF}" destId="{72486E79-E75E-4AE5-A894-7350880EEFC3}" srcOrd="0" destOrd="0" presId="urn:microsoft.com/office/officeart/2005/8/layout/hierarchy1"/>
    <dgm:cxn modelId="{BCD88B4D-A267-45CF-890C-5D5E87E181FF}" type="presOf" srcId="{82208ECF-D4C0-4422-92E7-7112402A48CF}" destId="{4B24F790-4B03-47FB-B9AC-A94289D18AD4}" srcOrd="0" destOrd="0" presId="urn:microsoft.com/office/officeart/2005/8/layout/hierarchy1"/>
    <dgm:cxn modelId="{2523C008-0589-475D-9BDB-94321A2A1F39}" srcId="{7C9DC4EA-E3E6-4220-ADBB-D81DA4C0D175}" destId="{8D26CE1B-0CBC-4CB1-BA62-802CACBAACCC}" srcOrd="2" destOrd="0" parTransId="{6C244822-DC28-4C3E-BAB8-5776A9C202FE}" sibTransId="{745F9E1D-4F80-4D08-B137-8EFAEB1C39A9}"/>
    <dgm:cxn modelId="{E51A27E0-AAE5-4960-9E9D-DD3D98F1DBDE}" type="presOf" srcId="{29828C15-7D22-4EDC-B231-F4F48D093C06}" destId="{D6BD66AA-C37C-4374-A011-ACABAE5AEA4B}" srcOrd="0" destOrd="0" presId="urn:microsoft.com/office/officeart/2005/8/layout/hierarchy1"/>
    <dgm:cxn modelId="{DEB131B6-638C-417B-8AAA-7E5AA1A8BB02}" type="presOf" srcId="{1783C331-955E-4863-9F32-044A4AE5EC46}" destId="{EE25A266-D3AD-4C77-B26C-0C3D06F94FA5}" srcOrd="0" destOrd="0" presId="urn:microsoft.com/office/officeart/2005/8/layout/hierarchy1"/>
    <dgm:cxn modelId="{16C7E079-82B1-493B-BDA9-66F83CBB1641}" srcId="{7C9DC4EA-E3E6-4220-ADBB-D81DA4C0D175}" destId="{E99CC21B-28C3-4AF4-AFE4-6FE77C29477E}" srcOrd="5" destOrd="0" parTransId="{42097A45-970A-4FDB-ACB2-D56CFC422D5A}" sibTransId="{8D103722-E517-4317-B067-DC4F7084D260}"/>
    <dgm:cxn modelId="{7ECC4DDB-C071-4AC3-B63C-E36B4BB81D33}" srcId="{7C9DC4EA-E3E6-4220-ADBB-D81DA4C0D175}" destId="{572062E7-8868-4935-837B-DC3E7BF87657}" srcOrd="1" destOrd="0" parTransId="{F13DAF38-10A6-454B-9F48-00BFF93AACE7}" sibTransId="{2197E738-2503-43BF-95F0-B450BA313750}"/>
    <dgm:cxn modelId="{E0997D56-04C4-4E89-A894-75E65E9FEDA1}" type="presOf" srcId="{5ECBB330-3083-4022-B156-1BC18ABC0020}" destId="{976714B4-5264-419A-A5C2-3CE2ED22CD1F}" srcOrd="0" destOrd="0" presId="urn:microsoft.com/office/officeart/2005/8/layout/hierarchy1"/>
    <dgm:cxn modelId="{E68C08C1-6B4F-4598-857B-AB4676D53956}" type="presOf" srcId="{6DD09437-E92F-4B8C-BC06-F1B6E97D195E}" destId="{243DAE62-DDFC-4ECA-AA56-69F4791DF0E2}" srcOrd="0" destOrd="0" presId="urn:microsoft.com/office/officeart/2005/8/layout/hierarchy1"/>
    <dgm:cxn modelId="{659F4C21-BB1B-4FCD-B9F3-33F5A53A478D}" type="presOf" srcId="{42097A45-970A-4FDB-ACB2-D56CFC422D5A}" destId="{C5E41627-29AD-4895-AD88-7332E4DBD744}" srcOrd="0" destOrd="0" presId="urn:microsoft.com/office/officeart/2005/8/layout/hierarchy1"/>
    <dgm:cxn modelId="{8739CD48-4BE0-4BE4-AB25-66B77A948F9E}" type="presOf" srcId="{0F1975D2-3B93-4456-B7B0-D051EBD7FE28}" destId="{705925A7-1EE7-4209-A3C9-745210166432}" srcOrd="0" destOrd="0" presId="urn:microsoft.com/office/officeart/2005/8/layout/hierarchy1"/>
    <dgm:cxn modelId="{3652DDDB-21C9-44AF-83D3-6B249AA61582}" type="presOf" srcId="{C7416B03-EE21-4102-8F36-6760160E207F}" destId="{52EC3E11-08E9-4813-89C5-2DDCBC76122F}" srcOrd="0" destOrd="0" presId="urn:microsoft.com/office/officeart/2005/8/layout/hierarchy1"/>
    <dgm:cxn modelId="{27F96693-28D6-4743-938B-775EB4FBDFD2}" type="presOf" srcId="{88B8D45E-FB2D-45E1-825F-2EFA59EECCC8}" destId="{690CB77E-33EF-4765-9739-019BB914EB82}" srcOrd="0" destOrd="0" presId="urn:microsoft.com/office/officeart/2005/8/layout/hierarchy1"/>
    <dgm:cxn modelId="{F7D4F2D5-F0F9-4D3B-8384-46BD677650BA}" type="presOf" srcId="{6C244822-DC28-4C3E-BAB8-5776A9C202FE}" destId="{680942B4-A892-4E3A-8AD4-1A1E533F6174}" srcOrd="0" destOrd="0" presId="urn:microsoft.com/office/officeart/2005/8/layout/hierarchy1"/>
    <dgm:cxn modelId="{189A0F92-ECFE-4746-AA78-C241D4A7638F}" type="presOf" srcId="{6881F1C9-B7FB-498D-8CCB-B4AD244E7723}" destId="{7F83C752-8E40-454C-892E-369444FD7643}" srcOrd="0" destOrd="0" presId="urn:microsoft.com/office/officeart/2005/8/layout/hierarchy1"/>
    <dgm:cxn modelId="{93B987AA-E9C3-4964-8B3F-E7CE5B2B23C2}" type="presOf" srcId="{8D26CE1B-0CBC-4CB1-BA62-802CACBAACCC}" destId="{B71BE43A-BA59-48D1-A0F6-01C64816E5AE}" srcOrd="0" destOrd="0" presId="urn:microsoft.com/office/officeart/2005/8/layout/hierarchy1"/>
    <dgm:cxn modelId="{0ECD5921-7072-4A52-B614-8C009858E3EB}" srcId="{572062E7-8868-4935-837B-DC3E7BF87657}" destId="{29828C15-7D22-4EDC-B231-F4F48D093C06}" srcOrd="0" destOrd="0" parTransId="{6DD09437-E92F-4B8C-BC06-F1B6E97D195E}" sibTransId="{52B2B1D9-3485-4FDD-AB6D-2516FDC62486}"/>
    <dgm:cxn modelId="{A1FE7ECA-F732-4FF2-AE6B-1D11EEB2EE83}" srcId="{572062E7-8868-4935-837B-DC3E7BF87657}" destId="{53A934BB-A985-41A9-93CC-398B776F1F42}" srcOrd="1" destOrd="0" parTransId="{FDC4890F-B8E4-4356-86CD-133DE838D22B}" sibTransId="{57352436-370C-4303-A8C6-66180351ACAB}"/>
    <dgm:cxn modelId="{1CA86F08-024E-4E23-8A82-82FD80074694}" srcId="{572062E7-8868-4935-837B-DC3E7BF87657}" destId="{1E324614-DECA-4F05-A803-4592008632B3}" srcOrd="2" destOrd="0" parTransId="{2BAA3105-6FB3-4C5B-BA4C-5F9BC4CEF68F}" sibTransId="{C7583756-FA27-4406-AEC1-8BC4A44A21BB}"/>
    <dgm:cxn modelId="{1B3602B5-8F9B-4457-BCE4-B6886C6AC008}" srcId="{535FB338-D245-4673-8363-84DFBE5C07A8}" destId="{7C9DC4EA-E3E6-4220-ADBB-D81DA4C0D175}" srcOrd="0" destOrd="0" parTransId="{3D9DF8BD-6B0F-4B45-9897-3642C68557DC}" sibTransId="{D7F073DA-F350-4640-9E25-F4B349FA2656}"/>
    <dgm:cxn modelId="{65200DFB-35AD-4DD9-B051-502D5687B6EE}" type="presOf" srcId="{72486900-0111-4EBD-AEBB-84E7882677F6}" destId="{76574292-9FF6-4A88-BCBD-E0F53026A8FC}" srcOrd="0" destOrd="0" presId="urn:microsoft.com/office/officeart/2005/8/layout/hierarchy1"/>
    <dgm:cxn modelId="{4344538E-1058-4B59-BA30-4FFC2801F648}" type="presOf" srcId="{53A934BB-A985-41A9-93CC-398B776F1F42}" destId="{C032C3D9-3CF9-4CA3-A543-8290FE59AB1E}" srcOrd="0" destOrd="0" presId="urn:microsoft.com/office/officeart/2005/8/layout/hierarchy1"/>
    <dgm:cxn modelId="{8E16F10B-83A4-494B-9F75-7CB928CF64CF}" type="presOf" srcId="{2934021F-1666-46EC-A50B-C8D39B34AF4D}" destId="{80F6FE0E-ABCC-405D-9034-AC7FCA1C021D}" srcOrd="0" destOrd="0" presId="urn:microsoft.com/office/officeart/2005/8/layout/hierarchy1"/>
    <dgm:cxn modelId="{D235A752-86CB-410B-AB30-E34C7C98E1CC}" type="presOf" srcId="{0C67B139-5C26-41CF-8B93-135C18B77F76}" destId="{D76804B4-1129-400E-AB26-2995BDC6331A}" srcOrd="0" destOrd="0" presId="urn:microsoft.com/office/officeart/2005/8/layout/hierarchy1"/>
    <dgm:cxn modelId="{80A8BA15-40A7-4C40-8BC6-324C67E5EBFB}" type="presOf" srcId="{FDC4890F-B8E4-4356-86CD-133DE838D22B}" destId="{EC83D9E4-415D-4C0A-A65B-4AAD85C4AE23}" srcOrd="0" destOrd="0" presId="urn:microsoft.com/office/officeart/2005/8/layout/hierarchy1"/>
    <dgm:cxn modelId="{B10C9486-F079-40EC-A683-0BF9F281DB83}" type="presOf" srcId="{572062E7-8868-4935-837B-DC3E7BF87657}" destId="{D1A48B2D-0652-4D98-B832-4F78268472CA}" srcOrd="0" destOrd="0" presId="urn:microsoft.com/office/officeart/2005/8/layout/hierarchy1"/>
    <dgm:cxn modelId="{B6208B35-90A5-4B0D-BB48-3B9B58FE495F}" type="presOf" srcId="{535FB338-D245-4673-8363-84DFBE5C07A8}" destId="{11428A0C-4B2D-4703-8FCB-F12AAA0206DB}" srcOrd="0" destOrd="0" presId="urn:microsoft.com/office/officeart/2005/8/layout/hierarchy1"/>
    <dgm:cxn modelId="{785F8ABE-4F7A-47A4-9899-76E2A6062E74}" type="presOf" srcId="{DA6343F2-B1E2-4E10-9363-EAEB3B1D9732}" destId="{57F297A9-99F0-4AF4-BF84-81F65762477E}" srcOrd="0" destOrd="0" presId="urn:microsoft.com/office/officeart/2005/8/layout/hierarchy1"/>
    <dgm:cxn modelId="{2AAAF210-8D43-4A16-AFEE-C99B1FC18489}" srcId="{1783C331-955E-4863-9F32-044A4AE5EC46}" destId="{DAA1FCDB-2420-4930-AC92-89531819DD56}" srcOrd="1" destOrd="0" parTransId="{1E8E3266-85EF-494D-8A4C-4F2E71887A01}" sibTransId="{007C3986-8E9F-4159-9BED-066A18D92E88}"/>
    <dgm:cxn modelId="{11D34A25-AD1A-469A-9EBB-4CD699BCA89D}" type="presOf" srcId="{1FA2E3F1-E86D-4847-90B2-2112BF08D5A5}" destId="{FDB20A5B-439D-4CFC-BB32-0FED9F40067A}" srcOrd="0" destOrd="0" presId="urn:microsoft.com/office/officeart/2005/8/layout/hierarchy1"/>
    <dgm:cxn modelId="{33FB47BD-E500-416B-B9D8-D5B56828C118}" srcId="{7C9DC4EA-E3E6-4220-ADBB-D81DA4C0D175}" destId="{2934021F-1666-46EC-A50B-C8D39B34AF4D}" srcOrd="3" destOrd="0" parTransId="{AEE00710-CA90-46A1-895C-9834D9217322}" sibTransId="{AC93C57D-90D0-4B6A-8B0B-DF6B06120404}"/>
    <dgm:cxn modelId="{0F43ACDE-735A-4739-AF38-32565F655897}" type="presOf" srcId="{37006E51-8AC5-4A4D-BBAD-638F09C25DBE}" destId="{3DEF60F8-24EB-44A7-AD6C-8BDFBD67C4DD}" srcOrd="0" destOrd="0" presId="urn:microsoft.com/office/officeart/2005/8/layout/hierarchy1"/>
    <dgm:cxn modelId="{1B858A6B-20AA-4C76-B5FC-853A3F518497}" srcId="{7C9DC4EA-E3E6-4220-ADBB-D81DA4C0D175}" destId="{82208ECF-D4C0-4422-92E7-7112402A48CF}" srcOrd="4" destOrd="0" parTransId="{C57D1C3F-4B66-4D99-8A52-AE7CB53DD29B}" sibTransId="{2A510C9D-6A63-4978-8EBA-D9784E0687A9}"/>
    <dgm:cxn modelId="{AA51DFC4-7B49-433A-89AE-A99A1B4FB036}" type="presOf" srcId="{2BAA3105-6FB3-4C5B-BA4C-5F9BC4CEF68F}" destId="{472359F4-D79E-4EF1-A236-45B2BF812191}" srcOrd="0" destOrd="0" presId="urn:microsoft.com/office/officeart/2005/8/layout/hierarchy1"/>
    <dgm:cxn modelId="{79EBB61A-927E-473B-B8E9-6729177B779A}" srcId="{1783C331-955E-4863-9F32-044A4AE5EC46}" destId="{88B8D45E-FB2D-45E1-825F-2EFA59EECCC8}" srcOrd="0" destOrd="0" parTransId="{0C67B139-5C26-41CF-8B93-135C18B77F76}" sibTransId="{CDED9EC1-B4DD-4AE9-9E19-E6BE905C8BBA}"/>
    <dgm:cxn modelId="{1B9F60A5-2CAA-43A8-A572-8781B3809A6A}" type="presOf" srcId="{1E324614-DECA-4F05-A803-4592008632B3}" destId="{60DC3D26-8903-40CF-A46C-A8D21D2C43B6}" srcOrd="0" destOrd="0" presId="urn:microsoft.com/office/officeart/2005/8/layout/hierarchy1"/>
    <dgm:cxn modelId="{59F404DE-3A5A-4790-BBFD-E908A26A9453}" type="presOf" srcId="{1E8E3266-85EF-494D-8A4C-4F2E71887A01}" destId="{20380260-28FC-4B41-B11C-41EC36AE5818}" srcOrd="0" destOrd="0" presId="urn:microsoft.com/office/officeart/2005/8/layout/hierarchy1"/>
    <dgm:cxn modelId="{53E0819A-1E30-41B2-B97A-C9A803058B3B}" srcId="{37006E51-8AC5-4A4D-BBAD-638F09C25DBE}" destId="{535FB338-D245-4673-8363-84DFBE5C07A8}" srcOrd="0" destOrd="0" parTransId="{AD1ABD52-C6F5-4A99-BDF1-B1458588B2E0}" sibTransId="{0319E13C-6BC1-4151-818A-113FC3B24B47}"/>
    <dgm:cxn modelId="{3A819BC2-2E83-4DB2-985E-B937946A844A}" srcId="{5ECBB330-3083-4022-B156-1BC18ABC0020}" destId="{9C8F9796-6F46-4FBD-A270-AC70B54A2D5A}" srcOrd="0" destOrd="0" parTransId="{C7416B03-EE21-4102-8F36-6760160E207F}" sibTransId="{165E3B66-437E-4F72-A803-F4A421D29FC8}"/>
    <dgm:cxn modelId="{B7651CE8-B6EA-4C9B-AE07-95B57590B260}" type="presParOf" srcId="{705925A7-1EE7-4209-A3C9-745210166432}" destId="{BCBA841B-39E2-4D43-8A2D-8F4A8CED4451}" srcOrd="0" destOrd="0" presId="urn:microsoft.com/office/officeart/2005/8/layout/hierarchy1"/>
    <dgm:cxn modelId="{C5EDF7BF-CE20-4287-943C-38B3A419FEC8}" type="presParOf" srcId="{BCBA841B-39E2-4D43-8A2D-8F4A8CED4451}" destId="{FAB057D8-19E2-4408-AD2B-AE06DA403237}" srcOrd="0" destOrd="0" presId="urn:microsoft.com/office/officeart/2005/8/layout/hierarchy1"/>
    <dgm:cxn modelId="{72C0BC10-3AAA-4C70-B4C9-543DAF937BAC}" type="presParOf" srcId="{FAB057D8-19E2-4408-AD2B-AE06DA403237}" destId="{07F7DDE8-250F-4D7E-8EF5-72B92D94FDFF}" srcOrd="0" destOrd="0" presId="urn:microsoft.com/office/officeart/2005/8/layout/hierarchy1"/>
    <dgm:cxn modelId="{99A355A7-3146-4A96-BA20-443B5BB0D5B2}" type="presParOf" srcId="{FAB057D8-19E2-4408-AD2B-AE06DA403237}" destId="{3DEF60F8-24EB-44A7-AD6C-8BDFBD67C4DD}" srcOrd="1" destOrd="0" presId="urn:microsoft.com/office/officeart/2005/8/layout/hierarchy1"/>
    <dgm:cxn modelId="{C9CCFF11-F087-4083-8B24-3DAF672ED07F}" type="presParOf" srcId="{BCBA841B-39E2-4D43-8A2D-8F4A8CED4451}" destId="{6A98175F-EDD7-40A4-885E-BB098711962E}" srcOrd="1" destOrd="0" presId="urn:microsoft.com/office/officeart/2005/8/layout/hierarchy1"/>
    <dgm:cxn modelId="{559837D3-955C-4B0A-B332-93AFBA814F97}" type="presParOf" srcId="{6A98175F-EDD7-40A4-885E-BB098711962E}" destId="{504E38BC-36CC-490D-81AC-AF18D196F272}" srcOrd="0" destOrd="0" presId="urn:microsoft.com/office/officeart/2005/8/layout/hierarchy1"/>
    <dgm:cxn modelId="{B40FC01E-73BA-46C3-B55B-8A4C2FA73126}" type="presParOf" srcId="{6A98175F-EDD7-40A4-885E-BB098711962E}" destId="{DA333C57-2FE5-4C79-BD43-2D8A4067E6A1}" srcOrd="1" destOrd="0" presId="urn:microsoft.com/office/officeart/2005/8/layout/hierarchy1"/>
    <dgm:cxn modelId="{100932AF-255D-4BF6-AD63-09F6FF07A5A6}" type="presParOf" srcId="{DA333C57-2FE5-4C79-BD43-2D8A4067E6A1}" destId="{700AA3C7-7359-4F06-9583-5E79B0D9EA9B}" srcOrd="0" destOrd="0" presId="urn:microsoft.com/office/officeart/2005/8/layout/hierarchy1"/>
    <dgm:cxn modelId="{1F8D59E5-0254-4549-AB45-3D249ACA736B}" type="presParOf" srcId="{700AA3C7-7359-4F06-9583-5E79B0D9EA9B}" destId="{F864FA8D-580C-4F82-A4D3-52D65BD3089B}" srcOrd="0" destOrd="0" presId="urn:microsoft.com/office/officeart/2005/8/layout/hierarchy1"/>
    <dgm:cxn modelId="{39B22F2E-0437-41BD-B24E-A7EBE560062B}" type="presParOf" srcId="{700AA3C7-7359-4F06-9583-5E79B0D9EA9B}" destId="{11428A0C-4B2D-4703-8FCB-F12AAA0206DB}" srcOrd="1" destOrd="0" presId="urn:microsoft.com/office/officeart/2005/8/layout/hierarchy1"/>
    <dgm:cxn modelId="{FEC134E4-9FE3-4E02-A5BC-8EF2CD2C21F8}" type="presParOf" srcId="{DA333C57-2FE5-4C79-BD43-2D8A4067E6A1}" destId="{02438326-B73F-436B-AB8C-ABFDB2575E80}" srcOrd="1" destOrd="0" presId="urn:microsoft.com/office/officeart/2005/8/layout/hierarchy1"/>
    <dgm:cxn modelId="{3EDCC1CF-F79A-4024-BCEA-D2688C4A1B7A}" type="presParOf" srcId="{02438326-B73F-436B-AB8C-ABFDB2575E80}" destId="{9B2AAF16-D0D6-413D-998D-38F330F2DDA1}" srcOrd="0" destOrd="0" presId="urn:microsoft.com/office/officeart/2005/8/layout/hierarchy1"/>
    <dgm:cxn modelId="{427A6E7C-9DCA-4E12-A2A5-B81124F345DF}" type="presParOf" srcId="{02438326-B73F-436B-AB8C-ABFDB2575E80}" destId="{A678567B-1FA8-42A8-B2DD-C371FDDC9308}" srcOrd="1" destOrd="0" presId="urn:microsoft.com/office/officeart/2005/8/layout/hierarchy1"/>
    <dgm:cxn modelId="{9AFEFF8D-2D36-4A7F-AB6E-64CE153989F3}" type="presParOf" srcId="{A678567B-1FA8-42A8-B2DD-C371FDDC9308}" destId="{B5183D58-D08E-46CB-A77B-A590D47AB164}" srcOrd="0" destOrd="0" presId="urn:microsoft.com/office/officeart/2005/8/layout/hierarchy1"/>
    <dgm:cxn modelId="{FDBF62CE-7F28-48F6-B146-DAC1D1846FDF}" type="presParOf" srcId="{B5183D58-D08E-46CB-A77B-A590D47AB164}" destId="{866C7E47-ECAB-475C-A8E0-C162A676D50D}" srcOrd="0" destOrd="0" presId="urn:microsoft.com/office/officeart/2005/8/layout/hierarchy1"/>
    <dgm:cxn modelId="{F8AD85ED-936B-4A77-95C0-398C1AEBDAF3}" type="presParOf" srcId="{B5183D58-D08E-46CB-A77B-A590D47AB164}" destId="{33C4D33F-BA54-4C44-93E6-98A23D3906B1}" srcOrd="1" destOrd="0" presId="urn:microsoft.com/office/officeart/2005/8/layout/hierarchy1"/>
    <dgm:cxn modelId="{2C8E12A0-57AB-4981-9163-60003F11F45B}" type="presParOf" srcId="{A678567B-1FA8-42A8-B2DD-C371FDDC9308}" destId="{B5B87A45-72D7-428C-A619-41CB75AF142C}" srcOrd="1" destOrd="0" presId="urn:microsoft.com/office/officeart/2005/8/layout/hierarchy1"/>
    <dgm:cxn modelId="{00B1E342-D4AA-467D-B345-5445E8BF5706}" type="presParOf" srcId="{B5B87A45-72D7-428C-A619-41CB75AF142C}" destId="{FDB20A5B-439D-4CFC-BB32-0FED9F40067A}" srcOrd="0" destOrd="0" presId="urn:microsoft.com/office/officeart/2005/8/layout/hierarchy1"/>
    <dgm:cxn modelId="{D70D4222-D541-4780-80B4-B13924CF8C80}" type="presParOf" srcId="{B5B87A45-72D7-428C-A619-41CB75AF142C}" destId="{9A4DF48E-BA95-4B2D-A619-9AF4501E64D0}" srcOrd="1" destOrd="0" presId="urn:microsoft.com/office/officeart/2005/8/layout/hierarchy1"/>
    <dgm:cxn modelId="{8C48EC58-755A-464C-9E86-31215D0B8F94}" type="presParOf" srcId="{9A4DF48E-BA95-4B2D-A619-9AF4501E64D0}" destId="{9DA525BA-B664-48B0-A0E4-68CAF136B676}" srcOrd="0" destOrd="0" presId="urn:microsoft.com/office/officeart/2005/8/layout/hierarchy1"/>
    <dgm:cxn modelId="{C6088400-A301-4BEA-9C84-FE5A0E1884AE}" type="presParOf" srcId="{9DA525BA-B664-48B0-A0E4-68CAF136B676}" destId="{D4C8BC27-80C3-4F52-AE69-97E587563FB9}" srcOrd="0" destOrd="0" presId="urn:microsoft.com/office/officeart/2005/8/layout/hierarchy1"/>
    <dgm:cxn modelId="{E64581E3-2761-4678-8B67-3AD1B8925453}" type="presParOf" srcId="{9DA525BA-B664-48B0-A0E4-68CAF136B676}" destId="{976714B4-5264-419A-A5C2-3CE2ED22CD1F}" srcOrd="1" destOrd="0" presId="urn:microsoft.com/office/officeart/2005/8/layout/hierarchy1"/>
    <dgm:cxn modelId="{982D7639-D5F9-4B5B-AB7D-4BA3211ADEE9}" type="presParOf" srcId="{9A4DF48E-BA95-4B2D-A619-9AF4501E64D0}" destId="{F5D04CD9-4A46-456D-8679-1101354323B4}" srcOrd="1" destOrd="0" presId="urn:microsoft.com/office/officeart/2005/8/layout/hierarchy1"/>
    <dgm:cxn modelId="{0E8BD6F7-FE37-4D07-86F5-950061402E48}" type="presParOf" srcId="{F5D04CD9-4A46-456D-8679-1101354323B4}" destId="{52EC3E11-08E9-4813-89C5-2DDCBC76122F}" srcOrd="0" destOrd="0" presId="urn:microsoft.com/office/officeart/2005/8/layout/hierarchy1"/>
    <dgm:cxn modelId="{CDFFB1CA-A919-47E6-8EA1-3A1E7693467C}" type="presParOf" srcId="{F5D04CD9-4A46-456D-8679-1101354323B4}" destId="{79083B5D-DCBB-4F25-ADFA-982ACD20025B}" srcOrd="1" destOrd="0" presId="urn:microsoft.com/office/officeart/2005/8/layout/hierarchy1"/>
    <dgm:cxn modelId="{C4FF2526-DC49-40B7-B356-64B57A24F931}" type="presParOf" srcId="{79083B5D-DCBB-4F25-ADFA-982ACD20025B}" destId="{BCB547CE-5E83-42EC-A751-92DA7AA51F1E}" srcOrd="0" destOrd="0" presId="urn:microsoft.com/office/officeart/2005/8/layout/hierarchy1"/>
    <dgm:cxn modelId="{EC14362F-3DC1-4A90-BA51-7031856D2014}" type="presParOf" srcId="{BCB547CE-5E83-42EC-A751-92DA7AA51F1E}" destId="{B645E4FB-4B4A-4BE8-8F0C-E595DEEBB570}" srcOrd="0" destOrd="0" presId="urn:microsoft.com/office/officeart/2005/8/layout/hierarchy1"/>
    <dgm:cxn modelId="{5086B1C0-6D68-4367-9BBA-D653933CB0CA}" type="presParOf" srcId="{BCB547CE-5E83-42EC-A751-92DA7AA51F1E}" destId="{65BC5DA3-F576-4B33-AD6A-C49CF7ECCC1B}" srcOrd="1" destOrd="0" presId="urn:microsoft.com/office/officeart/2005/8/layout/hierarchy1"/>
    <dgm:cxn modelId="{887A9B4A-AA78-4C4C-A305-87462A373C6A}" type="presParOf" srcId="{79083B5D-DCBB-4F25-ADFA-982ACD20025B}" destId="{7ECBE707-0C07-40E4-8ED1-DECD3577D5C6}" srcOrd="1" destOrd="0" presId="urn:microsoft.com/office/officeart/2005/8/layout/hierarchy1"/>
    <dgm:cxn modelId="{B178F665-0AC0-4A9A-81DD-65BA394A850F}" type="presParOf" srcId="{B5B87A45-72D7-428C-A619-41CB75AF142C}" destId="{451BC6C8-33E7-429A-A348-520334553817}" srcOrd="2" destOrd="0" presId="urn:microsoft.com/office/officeart/2005/8/layout/hierarchy1"/>
    <dgm:cxn modelId="{91FCA7AF-D158-430D-B736-2A5FA6DE5A02}" type="presParOf" srcId="{B5B87A45-72D7-428C-A619-41CB75AF142C}" destId="{FC2587F9-DC8C-41EA-B038-00D06B249E66}" srcOrd="3" destOrd="0" presId="urn:microsoft.com/office/officeart/2005/8/layout/hierarchy1"/>
    <dgm:cxn modelId="{538361E9-97EA-4D0F-ADE1-98BF4EEA4660}" type="presParOf" srcId="{FC2587F9-DC8C-41EA-B038-00D06B249E66}" destId="{74DCAB45-0DA1-44F8-8790-DDDF444CD036}" srcOrd="0" destOrd="0" presId="urn:microsoft.com/office/officeart/2005/8/layout/hierarchy1"/>
    <dgm:cxn modelId="{9CE77D0F-7B58-46A1-9990-C426E63DA277}" type="presParOf" srcId="{74DCAB45-0DA1-44F8-8790-DDDF444CD036}" destId="{962D2DA1-BA18-4A59-91DA-568CC6BDE439}" srcOrd="0" destOrd="0" presId="urn:microsoft.com/office/officeart/2005/8/layout/hierarchy1"/>
    <dgm:cxn modelId="{762C87DC-6470-4E92-9A70-911EC511DFC9}" type="presParOf" srcId="{74DCAB45-0DA1-44F8-8790-DDDF444CD036}" destId="{D1A48B2D-0652-4D98-B832-4F78268472CA}" srcOrd="1" destOrd="0" presId="urn:microsoft.com/office/officeart/2005/8/layout/hierarchy1"/>
    <dgm:cxn modelId="{D9966EFC-EA48-4F34-9FD2-0ED9BF9CD4F9}" type="presParOf" srcId="{FC2587F9-DC8C-41EA-B038-00D06B249E66}" destId="{32FAD571-0959-4835-A7D1-21D0AA9A613F}" srcOrd="1" destOrd="0" presId="urn:microsoft.com/office/officeart/2005/8/layout/hierarchy1"/>
    <dgm:cxn modelId="{EE25F732-BE11-4B8B-9A7A-E5C81DA5F4A8}" type="presParOf" srcId="{32FAD571-0959-4835-A7D1-21D0AA9A613F}" destId="{243DAE62-DDFC-4ECA-AA56-69F4791DF0E2}" srcOrd="0" destOrd="0" presId="urn:microsoft.com/office/officeart/2005/8/layout/hierarchy1"/>
    <dgm:cxn modelId="{825E360F-EB70-47EF-AFBE-B509AEFEAA16}" type="presParOf" srcId="{32FAD571-0959-4835-A7D1-21D0AA9A613F}" destId="{E5AF2FF1-C151-430D-92CE-D7FCA9830187}" srcOrd="1" destOrd="0" presId="urn:microsoft.com/office/officeart/2005/8/layout/hierarchy1"/>
    <dgm:cxn modelId="{1EC6DED7-307D-45CD-9DAD-C4E65AA76C74}" type="presParOf" srcId="{E5AF2FF1-C151-430D-92CE-D7FCA9830187}" destId="{3A048DB6-1795-4548-A2A6-8F17C8EC3266}" srcOrd="0" destOrd="0" presId="urn:microsoft.com/office/officeart/2005/8/layout/hierarchy1"/>
    <dgm:cxn modelId="{2C51FF50-E7AA-4294-81F7-2A757A5FD0EC}" type="presParOf" srcId="{3A048DB6-1795-4548-A2A6-8F17C8EC3266}" destId="{C46CBAA4-B733-46E6-9488-59E04549F9F5}" srcOrd="0" destOrd="0" presId="urn:microsoft.com/office/officeart/2005/8/layout/hierarchy1"/>
    <dgm:cxn modelId="{CC2894EB-088A-4544-A05A-8B54B26C5099}" type="presParOf" srcId="{3A048DB6-1795-4548-A2A6-8F17C8EC3266}" destId="{D6BD66AA-C37C-4374-A011-ACABAE5AEA4B}" srcOrd="1" destOrd="0" presId="urn:microsoft.com/office/officeart/2005/8/layout/hierarchy1"/>
    <dgm:cxn modelId="{1075E6F3-ACAA-43F6-9F88-FC8FCD7BCD15}" type="presParOf" srcId="{E5AF2FF1-C151-430D-92CE-D7FCA9830187}" destId="{993D3A39-7B3E-4BA6-9C08-DB6D86869030}" srcOrd="1" destOrd="0" presId="urn:microsoft.com/office/officeart/2005/8/layout/hierarchy1"/>
    <dgm:cxn modelId="{C7FEF2B1-9C0F-4192-852C-5EDEC7739793}" type="presParOf" srcId="{993D3A39-7B3E-4BA6-9C08-DB6D86869030}" destId="{72486E79-E75E-4AE5-A894-7350880EEFC3}" srcOrd="0" destOrd="0" presId="urn:microsoft.com/office/officeart/2005/8/layout/hierarchy1"/>
    <dgm:cxn modelId="{5899A8C1-26D4-4BFF-A244-470FAE494E3C}" type="presParOf" srcId="{993D3A39-7B3E-4BA6-9C08-DB6D86869030}" destId="{E45E4BC4-056A-482D-AC09-0CCCA5901452}" srcOrd="1" destOrd="0" presId="urn:microsoft.com/office/officeart/2005/8/layout/hierarchy1"/>
    <dgm:cxn modelId="{E626AEFE-010F-47E5-8FD6-9AAC22907086}" type="presParOf" srcId="{E45E4BC4-056A-482D-AC09-0CCCA5901452}" destId="{9701660B-667A-4D08-9358-D94EC40049E0}" srcOrd="0" destOrd="0" presId="urn:microsoft.com/office/officeart/2005/8/layout/hierarchy1"/>
    <dgm:cxn modelId="{008CE043-00A2-4A33-8C81-F41628F9FE7D}" type="presParOf" srcId="{9701660B-667A-4D08-9358-D94EC40049E0}" destId="{190360B2-1B0B-4136-9EBD-5433F4FD6E95}" srcOrd="0" destOrd="0" presId="urn:microsoft.com/office/officeart/2005/8/layout/hierarchy1"/>
    <dgm:cxn modelId="{E0715390-5417-4958-B5FC-8D7704488D4D}" type="presParOf" srcId="{9701660B-667A-4D08-9358-D94EC40049E0}" destId="{76574292-9FF6-4A88-BCBD-E0F53026A8FC}" srcOrd="1" destOrd="0" presId="urn:microsoft.com/office/officeart/2005/8/layout/hierarchy1"/>
    <dgm:cxn modelId="{CCCDAF43-A4F6-47DB-929E-0BB5DA77AEEE}" type="presParOf" srcId="{E45E4BC4-056A-482D-AC09-0CCCA5901452}" destId="{03EC4BA8-45CA-421A-853B-9B0144020D6E}" srcOrd="1" destOrd="0" presId="urn:microsoft.com/office/officeart/2005/8/layout/hierarchy1"/>
    <dgm:cxn modelId="{51E3899C-A4C2-4B66-9ED1-C88D48285C6A}" type="presParOf" srcId="{32FAD571-0959-4835-A7D1-21D0AA9A613F}" destId="{EC83D9E4-415D-4C0A-A65B-4AAD85C4AE23}" srcOrd="2" destOrd="0" presId="urn:microsoft.com/office/officeart/2005/8/layout/hierarchy1"/>
    <dgm:cxn modelId="{B41A773F-C9BB-4F49-BB90-072545BAE4A0}" type="presParOf" srcId="{32FAD571-0959-4835-A7D1-21D0AA9A613F}" destId="{B6ADB70D-C9CC-4D78-BB08-31F7686A7EDD}" srcOrd="3" destOrd="0" presId="urn:microsoft.com/office/officeart/2005/8/layout/hierarchy1"/>
    <dgm:cxn modelId="{22CB54A7-B96D-4704-99CB-25BBE6ECF02E}" type="presParOf" srcId="{B6ADB70D-C9CC-4D78-BB08-31F7686A7EDD}" destId="{25337259-33BD-4295-B8AD-BAF2BA159EF2}" srcOrd="0" destOrd="0" presId="urn:microsoft.com/office/officeart/2005/8/layout/hierarchy1"/>
    <dgm:cxn modelId="{2F2B85AA-81A2-4035-98DC-E8DFFEA06AAF}" type="presParOf" srcId="{25337259-33BD-4295-B8AD-BAF2BA159EF2}" destId="{73C263ED-7788-4730-BC5F-02075A6697E4}" srcOrd="0" destOrd="0" presId="urn:microsoft.com/office/officeart/2005/8/layout/hierarchy1"/>
    <dgm:cxn modelId="{30EEB8EE-AF3B-4F27-8234-181325C56753}" type="presParOf" srcId="{25337259-33BD-4295-B8AD-BAF2BA159EF2}" destId="{C032C3D9-3CF9-4CA3-A543-8290FE59AB1E}" srcOrd="1" destOrd="0" presId="urn:microsoft.com/office/officeart/2005/8/layout/hierarchy1"/>
    <dgm:cxn modelId="{F2168378-B38C-433E-BBE1-D14872E2D371}" type="presParOf" srcId="{B6ADB70D-C9CC-4D78-BB08-31F7686A7EDD}" destId="{A76034B5-5FB6-4BF2-931E-7CBE41204E95}" srcOrd="1" destOrd="0" presId="urn:microsoft.com/office/officeart/2005/8/layout/hierarchy1"/>
    <dgm:cxn modelId="{722ABE79-D0B0-4047-83A3-A8986759CF6C}" type="presParOf" srcId="{32FAD571-0959-4835-A7D1-21D0AA9A613F}" destId="{472359F4-D79E-4EF1-A236-45B2BF812191}" srcOrd="4" destOrd="0" presId="urn:microsoft.com/office/officeart/2005/8/layout/hierarchy1"/>
    <dgm:cxn modelId="{A30BFFF6-26AD-4C6A-9F6C-2B0E930BE7AF}" type="presParOf" srcId="{32FAD571-0959-4835-A7D1-21D0AA9A613F}" destId="{E423DDF7-DCB8-40C4-9AED-AE544D5C1373}" srcOrd="5" destOrd="0" presId="urn:microsoft.com/office/officeart/2005/8/layout/hierarchy1"/>
    <dgm:cxn modelId="{8318C683-4685-4B04-A6A1-D72208AB0C5C}" type="presParOf" srcId="{E423DDF7-DCB8-40C4-9AED-AE544D5C1373}" destId="{C4741893-5387-4DC2-A1BA-7BBC61C1B995}" srcOrd="0" destOrd="0" presId="urn:microsoft.com/office/officeart/2005/8/layout/hierarchy1"/>
    <dgm:cxn modelId="{A2BC0B91-53F1-4D41-9FED-3BF509974D2B}" type="presParOf" srcId="{C4741893-5387-4DC2-A1BA-7BBC61C1B995}" destId="{26C847D7-FF68-4766-8539-F6961095CD11}" srcOrd="0" destOrd="0" presId="urn:microsoft.com/office/officeart/2005/8/layout/hierarchy1"/>
    <dgm:cxn modelId="{CC01DA93-ED7D-4567-97B8-EE409A031A9A}" type="presParOf" srcId="{C4741893-5387-4DC2-A1BA-7BBC61C1B995}" destId="{60DC3D26-8903-40CF-A46C-A8D21D2C43B6}" srcOrd="1" destOrd="0" presId="urn:microsoft.com/office/officeart/2005/8/layout/hierarchy1"/>
    <dgm:cxn modelId="{4E095462-E98B-406E-976E-357598129BF6}" type="presParOf" srcId="{E423DDF7-DCB8-40C4-9AED-AE544D5C1373}" destId="{D02274C2-775D-4E24-B82C-66604ADC305B}" srcOrd="1" destOrd="0" presId="urn:microsoft.com/office/officeart/2005/8/layout/hierarchy1"/>
    <dgm:cxn modelId="{6FD25A72-483F-4C81-82FD-B64C172D15C1}" type="presParOf" srcId="{B5B87A45-72D7-428C-A619-41CB75AF142C}" destId="{680942B4-A892-4E3A-8AD4-1A1E533F6174}" srcOrd="4" destOrd="0" presId="urn:microsoft.com/office/officeart/2005/8/layout/hierarchy1"/>
    <dgm:cxn modelId="{B8D71AA3-6C4C-4504-8E34-02A1A2549EE0}" type="presParOf" srcId="{B5B87A45-72D7-428C-A619-41CB75AF142C}" destId="{62D91E7D-661C-413F-8BD1-BCADD081C4CF}" srcOrd="5" destOrd="0" presId="urn:microsoft.com/office/officeart/2005/8/layout/hierarchy1"/>
    <dgm:cxn modelId="{677481BD-6BAB-4C04-AF51-DD6D44EDB0F5}" type="presParOf" srcId="{62D91E7D-661C-413F-8BD1-BCADD081C4CF}" destId="{1996336B-F840-40A2-BD02-D123E9D1E164}" srcOrd="0" destOrd="0" presId="urn:microsoft.com/office/officeart/2005/8/layout/hierarchy1"/>
    <dgm:cxn modelId="{E7CD2AF7-E8C3-42F7-8B01-BC35B7C11A3B}" type="presParOf" srcId="{1996336B-F840-40A2-BD02-D123E9D1E164}" destId="{39633478-0D10-4EE5-BA4D-4452E325BC95}" srcOrd="0" destOrd="0" presId="urn:microsoft.com/office/officeart/2005/8/layout/hierarchy1"/>
    <dgm:cxn modelId="{AE4EEA7B-97EB-4565-9158-9AA3CAA3469B}" type="presParOf" srcId="{1996336B-F840-40A2-BD02-D123E9D1E164}" destId="{B71BE43A-BA59-48D1-A0F6-01C64816E5AE}" srcOrd="1" destOrd="0" presId="urn:microsoft.com/office/officeart/2005/8/layout/hierarchy1"/>
    <dgm:cxn modelId="{52DE0A93-7E69-4919-B6D1-0244076A8CF9}" type="presParOf" srcId="{62D91E7D-661C-413F-8BD1-BCADD081C4CF}" destId="{FFD8925B-0D26-4EF0-B9A8-4DC3C467A147}" srcOrd="1" destOrd="0" presId="urn:microsoft.com/office/officeart/2005/8/layout/hierarchy1"/>
    <dgm:cxn modelId="{09381CE1-16E9-4D4B-BE48-6021A9AE1C35}" type="presParOf" srcId="{B5B87A45-72D7-428C-A619-41CB75AF142C}" destId="{F3842C21-F234-4B25-9C52-19A5EE5330BC}" srcOrd="6" destOrd="0" presId="urn:microsoft.com/office/officeart/2005/8/layout/hierarchy1"/>
    <dgm:cxn modelId="{88EBAF79-8ADE-4896-B71B-1B74C8F417D8}" type="presParOf" srcId="{B5B87A45-72D7-428C-A619-41CB75AF142C}" destId="{DEBE8BD9-B8B4-4A35-AAB2-A44C68656C2E}" srcOrd="7" destOrd="0" presId="urn:microsoft.com/office/officeart/2005/8/layout/hierarchy1"/>
    <dgm:cxn modelId="{FE923BC5-8ABF-4E6F-A889-4BEBBADA2E24}" type="presParOf" srcId="{DEBE8BD9-B8B4-4A35-AAB2-A44C68656C2E}" destId="{C5E9395F-A847-4BD6-BBC1-088F522B9547}" srcOrd="0" destOrd="0" presId="urn:microsoft.com/office/officeart/2005/8/layout/hierarchy1"/>
    <dgm:cxn modelId="{76552F17-3191-4099-A344-3951B9861B67}" type="presParOf" srcId="{C5E9395F-A847-4BD6-BBC1-088F522B9547}" destId="{B03360DB-6568-408E-A12A-B16D201DC39C}" srcOrd="0" destOrd="0" presId="urn:microsoft.com/office/officeart/2005/8/layout/hierarchy1"/>
    <dgm:cxn modelId="{C8C3E197-25B6-4985-ADAB-989EC80D3F61}" type="presParOf" srcId="{C5E9395F-A847-4BD6-BBC1-088F522B9547}" destId="{80F6FE0E-ABCC-405D-9034-AC7FCA1C021D}" srcOrd="1" destOrd="0" presId="urn:microsoft.com/office/officeart/2005/8/layout/hierarchy1"/>
    <dgm:cxn modelId="{102154BC-3894-4B5B-A3E8-BE2E40342180}" type="presParOf" srcId="{DEBE8BD9-B8B4-4A35-AAB2-A44C68656C2E}" destId="{34B569A7-F449-4E8C-BDE8-BFD7B196C413}" srcOrd="1" destOrd="0" presId="urn:microsoft.com/office/officeart/2005/8/layout/hierarchy1"/>
    <dgm:cxn modelId="{1BCAAA41-B1F8-4342-B7BC-A49E55F1D70C}" type="presParOf" srcId="{34B569A7-F449-4E8C-BDE8-BFD7B196C413}" destId="{7F83C752-8E40-454C-892E-369444FD7643}" srcOrd="0" destOrd="0" presId="urn:microsoft.com/office/officeart/2005/8/layout/hierarchy1"/>
    <dgm:cxn modelId="{0F268DB3-AE34-46AC-A643-60249B94F439}" type="presParOf" srcId="{34B569A7-F449-4E8C-BDE8-BFD7B196C413}" destId="{28115D70-772D-4476-A796-895A15356B4B}" srcOrd="1" destOrd="0" presId="urn:microsoft.com/office/officeart/2005/8/layout/hierarchy1"/>
    <dgm:cxn modelId="{6DBE9C95-75F2-4370-B578-93CA56FD5766}" type="presParOf" srcId="{28115D70-772D-4476-A796-895A15356B4B}" destId="{10C476C7-1F14-4537-93D4-D767698B4D85}" srcOrd="0" destOrd="0" presId="urn:microsoft.com/office/officeart/2005/8/layout/hierarchy1"/>
    <dgm:cxn modelId="{220611CC-BE5C-41F2-8A69-BEEE0D9F2DE6}" type="presParOf" srcId="{10C476C7-1F14-4537-93D4-D767698B4D85}" destId="{3DAA3483-C83E-4EFA-926B-2EE13F26EFF6}" srcOrd="0" destOrd="0" presId="urn:microsoft.com/office/officeart/2005/8/layout/hierarchy1"/>
    <dgm:cxn modelId="{87E06AC2-9BF3-4E83-915F-4B7A93B79ADF}" type="presParOf" srcId="{10C476C7-1F14-4537-93D4-D767698B4D85}" destId="{EE25A266-D3AD-4C77-B26C-0C3D06F94FA5}" srcOrd="1" destOrd="0" presId="urn:microsoft.com/office/officeart/2005/8/layout/hierarchy1"/>
    <dgm:cxn modelId="{A3B06BEB-D240-402B-B39F-6C6FBCEEFF27}" type="presParOf" srcId="{28115D70-772D-4476-A796-895A15356B4B}" destId="{188F1A4F-65D6-4B1D-B70C-80A2E5D6C30C}" srcOrd="1" destOrd="0" presId="urn:microsoft.com/office/officeart/2005/8/layout/hierarchy1"/>
    <dgm:cxn modelId="{B00334A3-1A95-4895-AB3B-FF8CFA1D0699}" type="presParOf" srcId="{188F1A4F-65D6-4B1D-B70C-80A2E5D6C30C}" destId="{D76804B4-1129-400E-AB26-2995BDC6331A}" srcOrd="0" destOrd="0" presId="urn:microsoft.com/office/officeart/2005/8/layout/hierarchy1"/>
    <dgm:cxn modelId="{29B44E21-D6A0-4419-83CF-E2782B4F000F}" type="presParOf" srcId="{188F1A4F-65D6-4B1D-B70C-80A2E5D6C30C}" destId="{BB5E1558-3418-4FC6-A63F-327AA71E3FBE}" srcOrd="1" destOrd="0" presId="urn:microsoft.com/office/officeart/2005/8/layout/hierarchy1"/>
    <dgm:cxn modelId="{67B66125-434B-48DF-9093-2359A9A761B3}" type="presParOf" srcId="{BB5E1558-3418-4FC6-A63F-327AA71E3FBE}" destId="{9B47DACB-E7E4-414A-BD79-DA00AEADCD23}" srcOrd="0" destOrd="0" presId="urn:microsoft.com/office/officeart/2005/8/layout/hierarchy1"/>
    <dgm:cxn modelId="{68DC31B2-9E0E-4DA3-8595-14592174E70F}" type="presParOf" srcId="{9B47DACB-E7E4-414A-BD79-DA00AEADCD23}" destId="{B32E2549-F774-4E1D-ACA3-0039A5E389E3}" srcOrd="0" destOrd="0" presId="urn:microsoft.com/office/officeart/2005/8/layout/hierarchy1"/>
    <dgm:cxn modelId="{720B8E51-7F80-4FA2-95D7-C75374AC52CE}" type="presParOf" srcId="{9B47DACB-E7E4-414A-BD79-DA00AEADCD23}" destId="{690CB77E-33EF-4765-9739-019BB914EB82}" srcOrd="1" destOrd="0" presId="urn:microsoft.com/office/officeart/2005/8/layout/hierarchy1"/>
    <dgm:cxn modelId="{869FB51A-2A00-497F-8923-9E3A683222FC}" type="presParOf" srcId="{BB5E1558-3418-4FC6-A63F-327AA71E3FBE}" destId="{37EBF707-87BC-4CBC-89C9-4977CBF3D784}" srcOrd="1" destOrd="0" presId="urn:microsoft.com/office/officeart/2005/8/layout/hierarchy1"/>
    <dgm:cxn modelId="{7A594541-77F0-4175-A665-D6F4F897F1E0}" type="presParOf" srcId="{188F1A4F-65D6-4B1D-B70C-80A2E5D6C30C}" destId="{20380260-28FC-4B41-B11C-41EC36AE5818}" srcOrd="2" destOrd="0" presId="urn:microsoft.com/office/officeart/2005/8/layout/hierarchy1"/>
    <dgm:cxn modelId="{515E9449-8F48-4DB9-8376-D4C8855632D4}" type="presParOf" srcId="{188F1A4F-65D6-4B1D-B70C-80A2E5D6C30C}" destId="{EB31A4D8-0790-41F6-9B9C-B3B5C1DCC5FF}" srcOrd="3" destOrd="0" presId="urn:microsoft.com/office/officeart/2005/8/layout/hierarchy1"/>
    <dgm:cxn modelId="{7C3CB10D-5C49-4C51-B4CA-98B51BCABAB8}" type="presParOf" srcId="{EB31A4D8-0790-41F6-9B9C-B3B5C1DCC5FF}" destId="{77FE6231-D0C2-4518-B3F3-4D3B54579226}" srcOrd="0" destOrd="0" presId="urn:microsoft.com/office/officeart/2005/8/layout/hierarchy1"/>
    <dgm:cxn modelId="{D87575E5-42EC-4405-AC07-98D195FA5FDF}" type="presParOf" srcId="{77FE6231-D0C2-4518-B3F3-4D3B54579226}" destId="{EE0E01BE-20DE-4730-8461-B967F3B2DE13}" srcOrd="0" destOrd="0" presId="urn:microsoft.com/office/officeart/2005/8/layout/hierarchy1"/>
    <dgm:cxn modelId="{C292437F-C059-494D-AF32-E9C8ACFD251A}" type="presParOf" srcId="{77FE6231-D0C2-4518-B3F3-4D3B54579226}" destId="{37153CB8-B24F-416C-BC5B-CE5B22D5F4A3}" srcOrd="1" destOrd="0" presId="urn:microsoft.com/office/officeart/2005/8/layout/hierarchy1"/>
    <dgm:cxn modelId="{B3E4ADDA-AE17-438A-910F-AF4803886CAB}" type="presParOf" srcId="{EB31A4D8-0790-41F6-9B9C-B3B5C1DCC5FF}" destId="{DD02AB7A-3986-46B5-9381-E4CAFFFF04AD}" srcOrd="1" destOrd="0" presId="urn:microsoft.com/office/officeart/2005/8/layout/hierarchy1"/>
    <dgm:cxn modelId="{E07A03A7-2963-4B69-9755-7FD4BE4D9B63}" type="presParOf" srcId="{188F1A4F-65D6-4B1D-B70C-80A2E5D6C30C}" destId="{57F297A9-99F0-4AF4-BF84-81F65762477E}" srcOrd="4" destOrd="0" presId="urn:microsoft.com/office/officeart/2005/8/layout/hierarchy1"/>
    <dgm:cxn modelId="{4E1BB9FA-91E2-42FC-98E7-0116C357A043}" type="presParOf" srcId="{188F1A4F-65D6-4B1D-B70C-80A2E5D6C30C}" destId="{49CFC6B5-51EE-4E13-9234-C241E2B9EA69}" srcOrd="5" destOrd="0" presId="urn:microsoft.com/office/officeart/2005/8/layout/hierarchy1"/>
    <dgm:cxn modelId="{9B98C6E9-4515-44F2-940D-A6571E239D2C}" type="presParOf" srcId="{49CFC6B5-51EE-4E13-9234-C241E2B9EA69}" destId="{B759EAEA-5B57-41C3-8334-AFBDB819DF97}" srcOrd="0" destOrd="0" presId="urn:microsoft.com/office/officeart/2005/8/layout/hierarchy1"/>
    <dgm:cxn modelId="{FD5D0045-1706-4ECE-BF37-E76C9B1E71B0}" type="presParOf" srcId="{B759EAEA-5B57-41C3-8334-AFBDB819DF97}" destId="{776BB435-C8B4-496F-B092-597C9694CE49}" srcOrd="0" destOrd="0" presId="urn:microsoft.com/office/officeart/2005/8/layout/hierarchy1"/>
    <dgm:cxn modelId="{95EB4C85-300E-49E3-9C74-98FA5744152A}" type="presParOf" srcId="{B759EAEA-5B57-41C3-8334-AFBDB819DF97}" destId="{F142E833-9D18-4EF1-8429-DDC211FA3B0C}" srcOrd="1" destOrd="0" presId="urn:microsoft.com/office/officeart/2005/8/layout/hierarchy1"/>
    <dgm:cxn modelId="{1435D096-421A-4DF4-869D-BD44A47CB582}" type="presParOf" srcId="{49CFC6B5-51EE-4E13-9234-C241E2B9EA69}" destId="{106BCD1F-2094-48E3-A91F-13E7E0C7C9BA}" srcOrd="1" destOrd="0" presId="urn:microsoft.com/office/officeart/2005/8/layout/hierarchy1"/>
    <dgm:cxn modelId="{58E69014-20FC-411D-BE59-4588047CFAEA}" type="presParOf" srcId="{B5B87A45-72D7-428C-A619-41CB75AF142C}" destId="{23C261A1-D219-4CA7-AB2B-0A04D5C7C575}" srcOrd="8" destOrd="0" presId="urn:microsoft.com/office/officeart/2005/8/layout/hierarchy1"/>
    <dgm:cxn modelId="{6ECACA36-B8D3-4968-9B2E-319C952FAB69}" type="presParOf" srcId="{B5B87A45-72D7-428C-A619-41CB75AF142C}" destId="{DDC57E0F-2633-409C-8289-8B38B094F2FB}" srcOrd="9" destOrd="0" presId="urn:microsoft.com/office/officeart/2005/8/layout/hierarchy1"/>
    <dgm:cxn modelId="{AF334D9F-5BD5-42D9-9191-F1270EE432E1}" type="presParOf" srcId="{DDC57E0F-2633-409C-8289-8B38B094F2FB}" destId="{E9AEFAAE-ADC7-4369-BD25-E8B7E2341946}" srcOrd="0" destOrd="0" presId="urn:microsoft.com/office/officeart/2005/8/layout/hierarchy1"/>
    <dgm:cxn modelId="{2F9829D2-3561-4A92-AFCE-B532E7ACE017}" type="presParOf" srcId="{E9AEFAAE-ADC7-4369-BD25-E8B7E2341946}" destId="{C5301D12-F4BE-445D-8FAA-CE2E335104EB}" srcOrd="0" destOrd="0" presId="urn:microsoft.com/office/officeart/2005/8/layout/hierarchy1"/>
    <dgm:cxn modelId="{9F4EDA5B-8F76-404A-8DDB-A1A3F82108C2}" type="presParOf" srcId="{E9AEFAAE-ADC7-4369-BD25-E8B7E2341946}" destId="{4B24F790-4B03-47FB-B9AC-A94289D18AD4}" srcOrd="1" destOrd="0" presId="urn:microsoft.com/office/officeart/2005/8/layout/hierarchy1"/>
    <dgm:cxn modelId="{EDDF75A3-BBE9-4B21-9D36-9174CF1A0DBC}" type="presParOf" srcId="{DDC57E0F-2633-409C-8289-8B38B094F2FB}" destId="{0FB9BD72-8BDE-4B5D-8D94-012DCCE8A550}" srcOrd="1" destOrd="0" presId="urn:microsoft.com/office/officeart/2005/8/layout/hierarchy1"/>
    <dgm:cxn modelId="{21C1E8E3-39E5-46BF-B079-ACA9AA97FDE7}" type="presParOf" srcId="{B5B87A45-72D7-428C-A619-41CB75AF142C}" destId="{C5E41627-29AD-4895-AD88-7332E4DBD744}" srcOrd="10" destOrd="0" presId="urn:microsoft.com/office/officeart/2005/8/layout/hierarchy1"/>
    <dgm:cxn modelId="{245A419A-6876-4C4C-A207-BF4DD85798AD}" type="presParOf" srcId="{B5B87A45-72D7-428C-A619-41CB75AF142C}" destId="{4BB8E207-D222-4792-BCE9-84FE52EB0A5C}" srcOrd="11" destOrd="0" presId="urn:microsoft.com/office/officeart/2005/8/layout/hierarchy1"/>
    <dgm:cxn modelId="{B8B42D97-B81A-4596-9544-86EB562D3F7D}" type="presParOf" srcId="{4BB8E207-D222-4792-BCE9-84FE52EB0A5C}" destId="{561116A7-D259-4CA6-A74E-475602688238}" srcOrd="0" destOrd="0" presId="urn:microsoft.com/office/officeart/2005/8/layout/hierarchy1"/>
    <dgm:cxn modelId="{51384E4F-4BE9-40F0-B9BB-268919022317}" type="presParOf" srcId="{561116A7-D259-4CA6-A74E-475602688238}" destId="{C84DDAFA-4B65-41CD-BA1B-5EC5F31D56DB}" srcOrd="0" destOrd="0" presId="urn:microsoft.com/office/officeart/2005/8/layout/hierarchy1"/>
    <dgm:cxn modelId="{A04C74ED-4FFE-4A63-A158-C80D6AAA1C30}" type="presParOf" srcId="{561116A7-D259-4CA6-A74E-475602688238}" destId="{28081C98-DF9C-4631-B4E5-9942CF06B9DE}" srcOrd="1" destOrd="0" presId="urn:microsoft.com/office/officeart/2005/8/layout/hierarchy1"/>
    <dgm:cxn modelId="{7346F9EE-5F7F-45EC-BFD7-8D16258DA657}" type="presParOf" srcId="{4BB8E207-D222-4792-BCE9-84FE52EB0A5C}" destId="{41EB8A05-D73A-4378-B826-007B6E049B6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41627-29AD-4895-AD88-7332E4DBD744}">
      <dsp:nvSpPr>
        <dsp:cNvPr id="0" name=""/>
        <dsp:cNvSpPr/>
      </dsp:nvSpPr>
      <dsp:spPr>
        <a:xfrm>
          <a:off x="4060753" y="2787070"/>
          <a:ext cx="3567097" cy="282935"/>
        </a:xfrm>
        <a:custGeom>
          <a:avLst/>
          <a:gdLst/>
          <a:ahLst/>
          <a:cxnLst/>
          <a:rect l="0" t="0" r="0" b="0"/>
          <a:pathLst>
            <a:path>
              <a:moveTo>
                <a:pt x="0" y="0"/>
              </a:moveTo>
              <a:lnTo>
                <a:pt x="0" y="192812"/>
              </a:lnTo>
              <a:lnTo>
                <a:pt x="3567097" y="192812"/>
              </a:lnTo>
              <a:lnTo>
                <a:pt x="3567097" y="2829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C261A1-D219-4CA7-AB2B-0A04D5C7C575}">
      <dsp:nvSpPr>
        <dsp:cNvPr id="0" name=""/>
        <dsp:cNvSpPr/>
      </dsp:nvSpPr>
      <dsp:spPr>
        <a:xfrm>
          <a:off x="4060753" y="2787070"/>
          <a:ext cx="2378065" cy="282935"/>
        </a:xfrm>
        <a:custGeom>
          <a:avLst/>
          <a:gdLst/>
          <a:ahLst/>
          <a:cxnLst/>
          <a:rect l="0" t="0" r="0" b="0"/>
          <a:pathLst>
            <a:path>
              <a:moveTo>
                <a:pt x="0" y="0"/>
              </a:moveTo>
              <a:lnTo>
                <a:pt x="0" y="192812"/>
              </a:lnTo>
              <a:lnTo>
                <a:pt x="2378065" y="192812"/>
              </a:lnTo>
              <a:lnTo>
                <a:pt x="2378065" y="2829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F297A9-99F0-4AF4-BF84-81F65762477E}">
      <dsp:nvSpPr>
        <dsp:cNvPr id="0" name=""/>
        <dsp:cNvSpPr/>
      </dsp:nvSpPr>
      <dsp:spPr>
        <a:xfrm>
          <a:off x="5249785" y="4588454"/>
          <a:ext cx="1189032" cy="282935"/>
        </a:xfrm>
        <a:custGeom>
          <a:avLst/>
          <a:gdLst/>
          <a:ahLst/>
          <a:cxnLst/>
          <a:rect l="0" t="0" r="0" b="0"/>
          <a:pathLst>
            <a:path>
              <a:moveTo>
                <a:pt x="0" y="0"/>
              </a:moveTo>
              <a:lnTo>
                <a:pt x="0" y="192812"/>
              </a:lnTo>
              <a:lnTo>
                <a:pt x="1189032" y="192812"/>
              </a:lnTo>
              <a:lnTo>
                <a:pt x="1189032" y="2829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380260-28FC-4B41-B11C-41EC36AE5818}">
      <dsp:nvSpPr>
        <dsp:cNvPr id="0" name=""/>
        <dsp:cNvSpPr/>
      </dsp:nvSpPr>
      <dsp:spPr>
        <a:xfrm>
          <a:off x="5204065" y="4588454"/>
          <a:ext cx="91440" cy="512462"/>
        </a:xfrm>
        <a:custGeom>
          <a:avLst/>
          <a:gdLst/>
          <a:ahLst/>
          <a:cxnLst/>
          <a:rect l="0" t="0" r="0" b="0"/>
          <a:pathLst>
            <a:path>
              <a:moveTo>
                <a:pt x="45720" y="0"/>
              </a:moveTo>
              <a:lnTo>
                <a:pt x="45720" y="422339"/>
              </a:lnTo>
              <a:lnTo>
                <a:pt x="51060" y="422339"/>
              </a:lnTo>
              <a:lnTo>
                <a:pt x="51060" y="512462"/>
              </a:lnTo>
            </a:path>
          </a:pathLst>
        </a:custGeom>
        <a:noFill/>
        <a:ln w="25400" cap="flat" cmpd="sng" algn="ctr">
          <a:solidFill>
            <a:scrgbClr r="0" g="0" b="0"/>
          </a:solidFill>
          <a:prstDash val="sysDot"/>
        </a:ln>
        <a:effectLst/>
      </dsp:spPr>
      <dsp:style>
        <a:lnRef idx="2">
          <a:scrgbClr r="0" g="0" b="0"/>
        </a:lnRef>
        <a:fillRef idx="0">
          <a:scrgbClr r="0" g="0" b="0"/>
        </a:fillRef>
        <a:effectRef idx="0">
          <a:scrgbClr r="0" g="0" b="0"/>
        </a:effectRef>
        <a:fontRef idx="minor"/>
      </dsp:style>
    </dsp:sp>
    <dsp:sp modelId="{D76804B4-1129-400E-AB26-2995BDC6331A}">
      <dsp:nvSpPr>
        <dsp:cNvPr id="0" name=""/>
        <dsp:cNvSpPr/>
      </dsp:nvSpPr>
      <dsp:spPr>
        <a:xfrm>
          <a:off x="4060753" y="4588454"/>
          <a:ext cx="1189032" cy="282935"/>
        </a:xfrm>
        <a:custGeom>
          <a:avLst/>
          <a:gdLst/>
          <a:ahLst/>
          <a:cxnLst/>
          <a:rect l="0" t="0" r="0" b="0"/>
          <a:pathLst>
            <a:path>
              <a:moveTo>
                <a:pt x="1189032" y="0"/>
              </a:moveTo>
              <a:lnTo>
                <a:pt x="1189032" y="192812"/>
              </a:lnTo>
              <a:lnTo>
                <a:pt x="0" y="192812"/>
              </a:lnTo>
              <a:lnTo>
                <a:pt x="0" y="2829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83C752-8E40-454C-892E-369444FD7643}">
      <dsp:nvSpPr>
        <dsp:cNvPr id="0" name=""/>
        <dsp:cNvSpPr/>
      </dsp:nvSpPr>
      <dsp:spPr>
        <a:xfrm>
          <a:off x="5204065" y="3687762"/>
          <a:ext cx="91440" cy="282935"/>
        </a:xfrm>
        <a:custGeom>
          <a:avLst/>
          <a:gdLst/>
          <a:ahLst/>
          <a:cxnLst/>
          <a:rect l="0" t="0" r="0" b="0"/>
          <a:pathLst>
            <a:path>
              <a:moveTo>
                <a:pt x="45720" y="0"/>
              </a:moveTo>
              <a:lnTo>
                <a:pt x="45720" y="2829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842C21-F234-4B25-9C52-19A5EE5330BC}">
      <dsp:nvSpPr>
        <dsp:cNvPr id="0" name=""/>
        <dsp:cNvSpPr/>
      </dsp:nvSpPr>
      <dsp:spPr>
        <a:xfrm>
          <a:off x="4060753" y="2787070"/>
          <a:ext cx="1189032" cy="282935"/>
        </a:xfrm>
        <a:custGeom>
          <a:avLst/>
          <a:gdLst/>
          <a:ahLst/>
          <a:cxnLst/>
          <a:rect l="0" t="0" r="0" b="0"/>
          <a:pathLst>
            <a:path>
              <a:moveTo>
                <a:pt x="0" y="0"/>
              </a:moveTo>
              <a:lnTo>
                <a:pt x="0" y="192812"/>
              </a:lnTo>
              <a:lnTo>
                <a:pt x="1189032" y="192812"/>
              </a:lnTo>
              <a:lnTo>
                <a:pt x="1189032" y="2829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0942B4-A892-4E3A-8AD4-1A1E533F6174}">
      <dsp:nvSpPr>
        <dsp:cNvPr id="0" name=""/>
        <dsp:cNvSpPr/>
      </dsp:nvSpPr>
      <dsp:spPr>
        <a:xfrm>
          <a:off x="4015033" y="2787070"/>
          <a:ext cx="91440" cy="282935"/>
        </a:xfrm>
        <a:custGeom>
          <a:avLst/>
          <a:gdLst/>
          <a:ahLst/>
          <a:cxnLst/>
          <a:rect l="0" t="0" r="0" b="0"/>
          <a:pathLst>
            <a:path>
              <a:moveTo>
                <a:pt x="45720" y="0"/>
              </a:moveTo>
              <a:lnTo>
                <a:pt x="45720" y="2829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2359F4-D79E-4EF1-A236-45B2BF812191}">
      <dsp:nvSpPr>
        <dsp:cNvPr id="0" name=""/>
        <dsp:cNvSpPr/>
      </dsp:nvSpPr>
      <dsp:spPr>
        <a:xfrm>
          <a:off x="2871720" y="3687762"/>
          <a:ext cx="1189032" cy="282935"/>
        </a:xfrm>
        <a:custGeom>
          <a:avLst/>
          <a:gdLst/>
          <a:ahLst/>
          <a:cxnLst/>
          <a:rect l="0" t="0" r="0" b="0"/>
          <a:pathLst>
            <a:path>
              <a:moveTo>
                <a:pt x="0" y="0"/>
              </a:moveTo>
              <a:lnTo>
                <a:pt x="0" y="192812"/>
              </a:lnTo>
              <a:lnTo>
                <a:pt x="1189032" y="192812"/>
              </a:lnTo>
              <a:lnTo>
                <a:pt x="1189032" y="2829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83D9E4-415D-4C0A-A65B-4AAD85C4AE23}">
      <dsp:nvSpPr>
        <dsp:cNvPr id="0" name=""/>
        <dsp:cNvSpPr/>
      </dsp:nvSpPr>
      <dsp:spPr>
        <a:xfrm>
          <a:off x="2826000" y="3687762"/>
          <a:ext cx="91440" cy="1391147"/>
        </a:xfrm>
        <a:custGeom>
          <a:avLst/>
          <a:gdLst/>
          <a:ahLst/>
          <a:cxnLst/>
          <a:rect l="0" t="0" r="0" b="0"/>
          <a:pathLst>
            <a:path>
              <a:moveTo>
                <a:pt x="45720" y="0"/>
              </a:moveTo>
              <a:lnTo>
                <a:pt x="45720" y="1301024"/>
              </a:lnTo>
              <a:lnTo>
                <a:pt x="66928" y="1301024"/>
              </a:lnTo>
              <a:lnTo>
                <a:pt x="66928" y="1391147"/>
              </a:lnTo>
            </a:path>
          </a:pathLst>
        </a:custGeom>
        <a:noFill/>
        <a:ln w="25400" cap="flat" cmpd="sng" algn="ctr">
          <a:solidFill>
            <a:scrgbClr r="0" g="0" b="0"/>
          </a:solidFill>
          <a:prstDash val="sysDot"/>
        </a:ln>
        <a:effectLst/>
      </dsp:spPr>
      <dsp:style>
        <a:lnRef idx="2">
          <a:scrgbClr r="0" g="0" b="0"/>
        </a:lnRef>
        <a:fillRef idx="0">
          <a:scrgbClr r="0" g="0" b="0"/>
        </a:fillRef>
        <a:effectRef idx="0">
          <a:scrgbClr r="0" g="0" b="0"/>
        </a:effectRef>
        <a:fontRef idx="minor"/>
      </dsp:style>
    </dsp:sp>
    <dsp:sp modelId="{72486E79-E75E-4AE5-A894-7350880EEFC3}">
      <dsp:nvSpPr>
        <dsp:cNvPr id="0" name=""/>
        <dsp:cNvSpPr/>
      </dsp:nvSpPr>
      <dsp:spPr>
        <a:xfrm>
          <a:off x="1636967" y="4588454"/>
          <a:ext cx="91440" cy="282935"/>
        </a:xfrm>
        <a:custGeom>
          <a:avLst/>
          <a:gdLst/>
          <a:ahLst/>
          <a:cxnLst/>
          <a:rect l="0" t="0" r="0" b="0"/>
          <a:pathLst>
            <a:path>
              <a:moveTo>
                <a:pt x="45720" y="0"/>
              </a:moveTo>
              <a:lnTo>
                <a:pt x="45720" y="2829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3DAE62-DDFC-4ECA-AA56-69F4791DF0E2}">
      <dsp:nvSpPr>
        <dsp:cNvPr id="0" name=""/>
        <dsp:cNvSpPr/>
      </dsp:nvSpPr>
      <dsp:spPr>
        <a:xfrm>
          <a:off x="1682687" y="3687762"/>
          <a:ext cx="1189032" cy="282935"/>
        </a:xfrm>
        <a:custGeom>
          <a:avLst/>
          <a:gdLst/>
          <a:ahLst/>
          <a:cxnLst/>
          <a:rect l="0" t="0" r="0" b="0"/>
          <a:pathLst>
            <a:path>
              <a:moveTo>
                <a:pt x="1189032" y="0"/>
              </a:moveTo>
              <a:lnTo>
                <a:pt x="1189032" y="192812"/>
              </a:lnTo>
              <a:lnTo>
                <a:pt x="0" y="192812"/>
              </a:lnTo>
              <a:lnTo>
                <a:pt x="0" y="2829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1BC6C8-33E7-429A-A348-520334553817}">
      <dsp:nvSpPr>
        <dsp:cNvPr id="0" name=""/>
        <dsp:cNvSpPr/>
      </dsp:nvSpPr>
      <dsp:spPr>
        <a:xfrm>
          <a:off x="2871720" y="2787070"/>
          <a:ext cx="1189032" cy="282935"/>
        </a:xfrm>
        <a:custGeom>
          <a:avLst/>
          <a:gdLst/>
          <a:ahLst/>
          <a:cxnLst/>
          <a:rect l="0" t="0" r="0" b="0"/>
          <a:pathLst>
            <a:path>
              <a:moveTo>
                <a:pt x="1189032" y="0"/>
              </a:moveTo>
              <a:lnTo>
                <a:pt x="1189032" y="192812"/>
              </a:lnTo>
              <a:lnTo>
                <a:pt x="0" y="192812"/>
              </a:lnTo>
              <a:lnTo>
                <a:pt x="0" y="2829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EC3E11-08E9-4813-89C5-2DDCBC76122F}">
      <dsp:nvSpPr>
        <dsp:cNvPr id="0" name=""/>
        <dsp:cNvSpPr/>
      </dsp:nvSpPr>
      <dsp:spPr>
        <a:xfrm>
          <a:off x="447935" y="3687762"/>
          <a:ext cx="91440" cy="282935"/>
        </a:xfrm>
        <a:custGeom>
          <a:avLst/>
          <a:gdLst/>
          <a:ahLst/>
          <a:cxnLst/>
          <a:rect l="0" t="0" r="0" b="0"/>
          <a:pathLst>
            <a:path>
              <a:moveTo>
                <a:pt x="45720" y="0"/>
              </a:moveTo>
              <a:lnTo>
                <a:pt x="45720" y="2829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B20A5B-439D-4CFC-BB32-0FED9F40067A}">
      <dsp:nvSpPr>
        <dsp:cNvPr id="0" name=""/>
        <dsp:cNvSpPr/>
      </dsp:nvSpPr>
      <dsp:spPr>
        <a:xfrm>
          <a:off x="493655" y="2787070"/>
          <a:ext cx="3567097" cy="282935"/>
        </a:xfrm>
        <a:custGeom>
          <a:avLst/>
          <a:gdLst/>
          <a:ahLst/>
          <a:cxnLst/>
          <a:rect l="0" t="0" r="0" b="0"/>
          <a:pathLst>
            <a:path>
              <a:moveTo>
                <a:pt x="3567097" y="0"/>
              </a:moveTo>
              <a:lnTo>
                <a:pt x="3567097" y="192812"/>
              </a:lnTo>
              <a:lnTo>
                <a:pt x="0" y="192812"/>
              </a:lnTo>
              <a:lnTo>
                <a:pt x="0" y="2829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2AAF16-D0D6-413D-998D-38F330F2DDA1}">
      <dsp:nvSpPr>
        <dsp:cNvPr id="0" name=""/>
        <dsp:cNvSpPr/>
      </dsp:nvSpPr>
      <dsp:spPr>
        <a:xfrm>
          <a:off x="4015033" y="1747975"/>
          <a:ext cx="91440" cy="282935"/>
        </a:xfrm>
        <a:custGeom>
          <a:avLst/>
          <a:gdLst/>
          <a:ahLst/>
          <a:cxnLst/>
          <a:rect l="0" t="0" r="0" b="0"/>
          <a:pathLst>
            <a:path>
              <a:moveTo>
                <a:pt x="45720" y="0"/>
              </a:moveTo>
              <a:lnTo>
                <a:pt x="45720" y="2829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4E38BC-36CC-490D-81AC-AF18D196F272}">
      <dsp:nvSpPr>
        <dsp:cNvPr id="0" name=""/>
        <dsp:cNvSpPr/>
      </dsp:nvSpPr>
      <dsp:spPr>
        <a:xfrm>
          <a:off x="3959732" y="896067"/>
          <a:ext cx="101020" cy="234151"/>
        </a:xfrm>
        <a:custGeom>
          <a:avLst/>
          <a:gdLst/>
          <a:ahLst/>
          <a:cxnLst/>
          <a:rect l="0" t="0" r="0" b="0"/>
          <a:pathLst>
            <a:path>
              <a:moveTo>
                <a:pt x="0" y="0"/>
              </a:moveTo>
              <a:lnTo>
                <a:pt x="0" y="144028"/>
              </a:lnTo>
              <a:lnTo>
                <a:pt x="101020" y="144028"/>
              </a:lnTo>
              <a:lnTo>
                <a:pt x="101020" y="2341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F7DDE8-250F-4D7E-8EF5-72B92D94FDFF}">
      <dsp:nvSpPr>
        <dsp:cNvPr id="0" name=""/>
        <dsp:cNvSpPr/>
      </dsp:nvSpPr>
      <dsp:spPr>
        <a:xfrm>
          <a:off x="3473310" y="278311"/>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EF60F8-24EB-44A7-AD6C-8BDFBD67C4DD}">
      <dsp:nvSpPr>
        <dsp:cNvPr id="0" name=""/>
        <dsp:cNvSpPr/>
      </dsp:nvSpPr>
      <dsp:spPr>
        <a:xfrm>
          <a:off x="3581404" y="381000"/>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Bell Labs</a:t>
          </a:r>
        </a:p>
      </dsp:txBody>
      <dsp:txXfrm>
        <a:off x="3599497" y="399093"/>
        <a:ext cx="936658" cy="581570"/>
      </dsp:txXfrm>
    </dsp:sp>
    <dsp:sp modelId="{F864FA8D-580C-4F82-A4D3-52D65BD3089B}">
      <dsp:nvSpPr>
        <dsp:cNvPr id="0" name=""/>
        <dsp:cNvSpPr/>
      </dsp:nvSpPr>
      <dsp:spPr>
        <a:xfrm>
          <a:off x="3574330" y="1130219"/>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428A0C-4B2D-4703-8FCB-F12AAA0206DB}">
      <dsp:nvSpPr>
        <dsp:cNvPr id="0" name=""/>
        <dsp:cNvSpPr/>
      </dsp:nvSpPr>
      <dsp:spPr>
        <a:xfrm>
          <a:off x="3682424" y="1232908"/>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Shockley Transistor (1955)</a:t>
          </a:r>
          <a:endParaRPr lang="en-US" sz="900" kern="1200" dirty="0"/>
        </a:p>
      </dsp:txBody>
      <dsp:txXfrm>
        <a:off x="3700517" y="1251001"/>
        <a:ext cx="936658" cy="581570"/>
      </dsp:txXfrm>
    </dsp:sp>
    <dsp:sp modelId="{866C7E47-ECAB-475C-A8E0-C162A676D50D}">
      <dsp:nvSpPr>
        <dsp:cNvPr id="0" name=""/>
        <dsp:cNvSpPr/>
      </dsp:nvSpPr>
      <dsp:spPr>
        <a:xfrm>
          <a:off x="3276596" y="2030911"/>
          <a:ext cx="1568313" cy="7561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C4D33F-BA54-4C44-93E6-98A23D3906B1}">
      <dsp:nvSpPr>
        <dsp:cNvPr id="0" name=""/>
        <dsp:cNvSpPr/>
      </dsp:nvSpPr>
      <dsp:spPr>
        <a:xfrm>
          <a:off x="3384690" y="2133600"/>
          <a:ext cx="1568313" cy="7561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Fairchild Semi-Conductor (1957)</a:t>
          </a:r>
        </a:p>
      </dsp:txBody>
      <dsp:txXfrm>
        <a:off x="3406837" y="2155747"/>
        <a:ext cx="1524019" cy="711864"/>
      </dsp:txXfrm>
    </dsp:sp>
    <dsp:sp modelId="{D4C8BC27-80C3-4F52-AE69-97E587563FB9}">
      <dsp:nvSpPr>
        <dsp:cNvPr id="0" name=""/>
        <dsp:cNvSpPr/>
      </dsp:nvSpPr>
      <dsp:spPr>
        <a:xfrm>
          <a:off x="7233" y="3070005"/>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6714B4-5264-419A-A5C2-3CE2ED22CD1F}">
      <dsp:nvSpPr>
        <dsp:cNvPr id="0" name=""/>
        <dsp:cNvSpPr/>
      </dsp:nvSpPr>
      <dsp:spPr>
        <a:xfrm>
          <a:off x="115326" y="3172695"/>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err="1" smtClean="0"/>
            <a:t>Rheen</a:t>
          </a:r>
          <a:r>
            <a:rPr lang="en-US" sz="900" kern="1200" dirty="0" smtClean="0"/>
            <a:t> Semiconductor (1959)</a:t>
          </a:r>
          <a:endParaRPr lang="en-US" sz="900" kern="1200" dirty="0"/>
        </a:p>
      </dsp:txBody>
      <dsp:txXfrm>
        <a:off x="133419" y="3190788"/>
        <a:ext cx="936658" cy="581570"/>
      </dsp:txXfrm>
    </dsp:sp>
    <dsp:sp modelId="{B645E4FB-4B4A-4BE8-8F0C-E595DEEBB570}">
      <dsp:nvSpPr>
        <dsp:cNvPr id="0" name=""/>
        <dsp:cNvSpPr/>
      </dsp:nvSpPr>
      <dsp:spPr>
        <a:xfrm>
          <a:off x="7233" y="3970697"/>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BC5DA3-F576-4B33-AD6A-C49CF7ECCC1B}">
      <dsp:nvSpPr>
        <dsp:cNvPr id="0" name=""/>
        <dsp:cNvSpPr/>
      </dsp:nvSpPr>
      <dsp:spPr>
        <a:xfrm>
          <a:off x="115326" y="4073387"/>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Raytheon Semiconductor (1961)</a:t>
          </a:r>
          <a:endParaRPr lang="en-US" sz="900" kern="1200" dirty="0"/>
        </a:p>
      </dsp:txBody>
      <dsp:txXfrm>
        <a:off x="133419" y="4091480"/>
        <a:ext cx="936658" cy="581570"/>
      </dsp:txXfrm>
    </dsp:sp>
    <dsp:sp modelId="{962D2DA1-BA18-4A59-91DA-568CC6BDE439}">
      <dsp:nvSpPr>
        <dsp:cNvPr id="0" name=""/>
        <dsp:cNvSpPr/>
      </dsp:nvSpPr>
      <dsp:spPr>
        <a:xfrm>
          <a:off x="2385298" y="3070005"/>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A48B2D-0652-4D98-B832-4F78268472CA}">
      <dsp:nvSpPr>
        <dsp:cNvPr id="0" name=""/>
        <dsp:cNvSpPr/>
      </dsp:nvSpPr>
      <dsp:spPr>
        <a:xfrm>
          <a:off x="2493391" y="3172695"/>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err="1" smtClean="0"/>
            <a:t>Amelco</a:t>
          </a:r>
          <a:r>
            <a:rPr lang="en-US" sz="900" kern="1200" dirty="0" smtClean="0"/>
            <a:t> (1961)</a:t>
          </a:r>
          <a:endParaRPr lang="en-US" sz="900" kern="1200" dirty="0"/>
        </a:p>
      </dsp:txBody>
      <dsp:txXfrm>
        <a:off x="2511484" y="3190788"/>
        <a:ext cx="936658" cy="581570"/>
      </dsp:txXfrm>
    </dsp:sp>
    <dsp:sp modelId="{C46CBAA4-B733-46E6-9488-59E04549F9F5}">
      <dsp:nvSpPr>
        <dsp:cNvPr id="0" name=""/>
        <dsp:cNvSpPr/>
      </dsp:nvSpPr>
      <dsp:spPr>
        <a:xfrm>
          <a:off x="1196265" y="3970697"/>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BD66AA-C37C-4374-A011-ACABAE5AEA4B}">
      <dsp:nvSpPr>
        <dsp:cNvPr id="0" name=""/>
        <dsp:cNvSpPr/>
      </dsp:nvSpPr>
      <dsp:spPr>
        <a:xfrm>
          <a:off x="1304359" y="4073387"/>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err="1" smtClean="0"/>
            <a:t>UnionCarbide</a:t>
          </a:r>
          <a:r>
            <a:rPr lang="en-US" sz="900" kern="1200" dirty="0" smtClean="0"/>
            <a:t> Electronics (1964)</a:t>
          </a:r>
          <a:endParaRPr lang="en-US" sz="900" kern="1200" dirty="0"/>
        </a:p>
      </dsp:txBody>
      <dsp:txXfrm>
        <a:off x="1322452" y="4091480"/>
        <a:ext cx="936658" cy="581570"/>
      </dsp:txXfrm>
    </dsp:sp>
    <dsp:sp modelId="{190360B2-1B0B-4136-9EBD-5433F4FD6E95}">
      <dsp:nvSpPr>
        <dsp:cNvPr id="0" name=""/>
        <dsp:cNvSpPr/>
      </dsp:nvSpPr>
      <dsp:spPr>
        <a:xfrm>
          <a:off x="1196265" y="4871390"/>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574292-9FF6-4A88-BCBD-E0F53026A8FC}">
      <dsp:nvSpPr>
        <dsp:cNvPr id="0" name=""/>
        <dsp:cNvSpPr/>
      </dsp:nvSpPr>
      <dsp:spPr>
        <a:xfrm>
          <a:off x="1304359" y="4974079"/>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err="1" smtClean="0"/>
            <a:t>Intersil</a:t>
          </a:r>
          <a:r>
            <a:rPr lang="en-US" sz="900" kern="1200" dirty="0" smtClean="0"/>
            <a:t> (1967)</a:t>
          </a:r>
          <a:endParaRPr lang="en-US" sz="900" kern="1200" dirty="0"/>
        </a:p>
      </dsp:txBody>
      <dsp:txXfrm>
        <a:off x="1322452" y="4992172"/>
        <a:ext cx="936658" cy="581570"/>
      </dsp:txXfrm>
    </dsp:sp>
    <dsp:sp modelId="{73C263ED-7788-4730-BC5F-02075A6697E4}">
      <dsp:nvSpPr>
        <dsp:cNvPr id="0" name=""/>
        <dsp:cNvSpPr/>
      </dsp:nvSpPr>
      <dsp:spPr>
        <a:xfrm>
          <a:off x="2406506" y="5078909"/>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32C3D9-3CF9-4CA3-A543-8290FE59AB1E}">
      <dsp:nvSpPr>
        <dsp:cNvPr id="0" name=""/>
        <dsp:cNvSpPr/>
      </dsp:nvSpPr>
      <dsp:spPr>
        <a:xfrm>
          <a:off x="2514600" y="5181598"/>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ISY Haas (1968)</a:t>
          </a:r>
          <a:endParaRPr lang="en-US" sz="900" kern="1200" dirty="0"/>
        </a:p>
      </dsp:txBody>
      <dsp:txXfrm>
        <a:off x="2532693" y="5199691"/>
        <a:ext cx="936658" cy="581570"/>
      </dsp:txXfrm>
    </dsp:sp>
    <dsp:sp modelId="{26C847D7-FF68-4766-8539-F6961095CD11}">
      <dsp:nvSpPr>
        <dsp:cNvPr id="0" name=""/>
        <dsp:cNvSpPr/>
      </dsp:nvSpPr>
      <dsp:spPr>
        <a:xfrm>
          <a:off x="3574330" y="3970697"/>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DC3D26-8903-40CF-A46C-A8D21D2C43B6}">
      <dsp:nvSpPr>
        <dsp:cNvPr id="0" name=""/>
        <dsp:cNvSpPr/>
      </dsp:nvSpPr>
      <dsp:spPr>
        <a:xfrm>
          <a:off x="3682424" y="4073387"/>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Cal. </a:t>
          </a:r>
          <a:r>
            <a:rPr lang="en-US" sz="900" kern="1200" dirty="0" err="1" smtClean="0"/>
            <a:t>Dak</a:t>
          </a:r>
          <a:r>
            <a:rPr lang="en-US" sz="900" kern="1200" dirty="0" smtClean="0"/>
            <a:t> (1965)</a:t>
          </a:r>
          <a:endParaRPr lang="en-US" sz="900" kern="1200" dirty="0"/>
        </a:p>
      </dsp:txBody>
      <dsp:txXfrm>
        <a:off x="3700517" y="4091480"/>
        <a:ext cx="936658" cy="581570"/>
      </dsp:txXfrm>
    </dsp:sp>
    <dsp:sp modelId="{39633478-0D10-4EE5-BA4D-4452E325BC95}">
      <dsp:nvSpPr>
        <dsp:cNvPr id="0" name=""/>
        <dsp:cNvSpPr/>
      </dsp:nvSpPr>
      <dsp:spPr>
        <a:xfrm>
          <a:off x="3574330" y="3070005"/>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1BE43A-BA59-48D1-A0F6-01C64816E5AE}">
      <dsp:nvSpPr>
        <dsp:cNvPr id="0" name=""/>
        <dsp:cNvSpPr/>
      </dsp:nvSpPr>
      <dsp:spPr>
        <a:xfrm>
          <a:off x="3682424" y="3172695"/>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err="1" smtClean="0"/>
            <a:t>Signetics</a:t>
          </a:r>
          <a:r>
            <a:rPr lang="en-US" sz="900" kern="1200" dirty="0" smtClean="0"/>
            <a:t> (1961)</a:t>
          </a:r>
          <a:endParaRPr lang="en-US" sz="900" kern="1200" dirty="0"/>
        </a:p>
      </dsp:txBody>
      <dsp:txXfrm>
        <a:off x="3700517" y="3190788"/>
        <a:ext cx="936658" cy="581570"/>
      </dsp:txXfrm>
    </dsp:sp>
    <dsp:sp modelId="{B03360DB-6568-408E-A12A-B16D201DC39C}">
      <dsp:nvSpPr>
        <dsp:cNvPr id="0" name=""/>
        <dsp:cNvSpPr/>
      </dsp:nvSpPr>
      <dsp:spPr>
        <a:xfrm>
          <a:off x="4763363" y="3070005"/>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F6FE0E-ABCC-405D-9034-AC7FCA1C021D}">
      <dsp:nvSpPr>
        <dsp:cNvPr id="0" name=""/>
        <dsp:cNvSpPr/>
      </dsp:nvSpPr>
      <dsp:spPr>
        <a:xfrm>
          <a:off x="4871457" y="3172695"/>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General Micro-electronics(1963)</a:t>
          </a:r>
          <a:endParaRPr lang="en-US" sz="900" kern="1200" dirty="0"/>
        </a:p>
      </dsp:txBody>
      <dsp:txXfrm>
        <a:off x="4889550" y="3190788"/>
        <a:ext cx="936658" cy="581570"/>
      </dsp:txXfrm>
    </dsp:sp>
    <dsp:sp modelId="{3DAA3483-C83E-4EFA-926B-2EE13F26EFF6}">
      <dsp:nvSpPr>
        <dsp:cNvPr id="0" name=""/>
        <dsp:cNvSpPr/>
      </dsp:nvSpPr>
      <dsp:spPr>
        <a:xfrm>
          <a:off x="4763363" y="3970697"/>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25A266-D3AD-4C77-B26C-0C3D06F94FA5}">
      <dsp:nvSpPr>
        <dsp:cNvPr id="0" name=""/>
        <dsp:cNvSpPr/>
      </dsp:nvSpPr>
      <dsp:spPr>
        <a:xfrm>
          <a:off x="4871457" y="4073387"/>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err="1" smtClean="0"/>
            <a:t>Philico</a:t>
          </a:r>
          <a:r>
            <a:rPr lang="en-US" sz="900" kern="1200" dirty="0" smtClean="0"/>
            <a:t>-Ford Micro Electronics (1966)</a:t>
          </a:r>
          <a:endParaRPr lang="en-US" sz="900" kern="1200" dirty="0"/>
        </a:p>
      </dsp:txBody>
      <dsp:txXfrm>
        <a:off x="4889550" y="4091480"/>
        <a:ext cx="936658" cy="581570"/>
      </dsp:txXfrm>
    </dsp:sp>
    <dsp:sp modelId="{B32E2549-F774-4E1D-ACA3-0039A5E389E3}">
      <dsp:nvSpPr>
        <dsp:cNvPr id="0" name=""/>
        <dsp:cNvSpPr/>
      </dsp:nvSpPr>
      <dsp:spPr>
        <a:xfrm>
          <a:off x="3574330" y="4871390"/>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0CB77E-33EF-4765-9739-019BB914EB82}">
      <dsp:nvSpPr>
        <dsp:cNvPr id="0" name=""/>
        <dsp:cNvSpPr/>
      </dsp:nvSpPr>
      <dsp:spPr>
        <a:xfrm>
          <a:off x="3682424" y="4974079"/>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American Micro-Systems (1966)</a:t>
          </a:r>
          <a:endParaRPr lang="en-US" sz="900" kern="1200" dirty="0"/>
        </a:p>
      </dsp:txBody>
      <dsp:txXfrm>
        <a:off x="3700517" y="4992172"/>
        <a:ext cx="936658" cy="581570"/>
      </dsp:txXfrm>
    </dsp:sp>
    <dsp:sp modelId="{EE0E01BE-20DE-4730-8461-B967F3B2DE13}">
      <dsp:nvSpPr>
        <dsp:cNvPr id="0" name=""/>
        <dsp:cNvSpPr/>
      </dsp:nvSpPr>
      <dsp:spPr>
        <a:xfrm>
          <a:off x="4768704" y="5100917"/>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153CB8-B24F-416C-BC5B-CE5B22D5F4A3}">
      <dsp:nvSpPr>
        <dsp:cNvPr id="0" name=""/>
        <dsp:cNvSpPr/>
      </dsp:nvSpPr>
      <dsp:spPr>
        <a:xfrm>
          <a:off x="4876797" y="5203606"/>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R. Norman (1968)</a:t>
          </a:r>
          <a:endParaRPr lang="en-US" sz="900" kern="1200" dirty="0"/>
        </a:p>
      </dsp:txBody>
      <dsp:txXfrm>
        <a:off x="4894890" y="5221699"/>
        <a:ext cx="936658" cy="581570"/>
      </dsp:txXfrm>
    </dsp:sp>
    <dsp:sp modelId="{776BB435-C8B4-496F-B092-597C9694CE49}">
      <dsp:nvSpPr>
        <dsp:cNvPr id="0" name=""/>
        <dsp:cNvSpPr/>
      </dsp:nvSpPr>
      <dsp:spPr>
        <a:xfrm>
          <a:off x="5952395" y="4871390"/>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42E833-9D18-4EF1-8429-DDC211FA3B0C}">
      <dsp:nvSpPr>
        <dsp:cNvPr id="0" name=""/>
        <dsp:cNvSpPr/>
      </dsp:nvSpPr>
      <dsp:spPr>
        <a:xfrm>
          <a:off x="6060489" y="4974079"/>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Electronic Arrays (1967)</a:t>
          </a:r>
          <a:endParaRPr lang="en-US" sz="900" kern="1200" dirty="0"/>
        </a:p>
      </dsp:txBody>
      <dsp:txXfrm>
        <a:off x="6078582" y="4992172"/>
        <a:ext cx="936658" cy="581570"/>
      </dsp:txXfrm>
    </dsp:sp>
    <dsp:sp modelId="{C5301D12-F4BE-445D-8FAA-CE2E335104EB}">
      <dsp:nvSpPr>
        <dsp:cNvPr id="0" name=""/>
        <dsp:cNvSpPr/>
      </dsp:nvSpPr>
      <dsp:spPr>
        <a:xfrm>
          <a:off x="5952395" y="3070005"/>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24F790-4B03-47FB-B9AC-A94289D18AD4}">
      <dsp:nvSpPr>
        <dsp:cNvPr id="0" name=""/>
        <dsp:cNvSpPr/>
      </dsp:nvSpPr>
      <dsp:spPr>
        <a:xfrm>
          <a:off x="6060489" y="3172695"/>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err="1" smtClean="0"/>
            <a:t>Molectro</a:t>
          </a:r>
          <a:r>
            <a:rPr lang="en-US" sz="900" kern="1200" dirty="0" smtClean="0"/>
            <a:t> (1962)</a:t>
          </a:r>
          <a:endParaRPr lang="en-US" sz="900" kern="1200" dirty="0"/>
        </a:p>
      </dsp:txBody>
      <dsp:txXfrm>
        <a:off x="6078582" y="3190788"/>
        <a:ext cx="936658" cy="581570"/>
      </dsp:txXfrm>
    </dsp:sp>
    <dsp:sp modelId="{C84DDAFA-4B65-41CD-BA1B-5EC5F31D56DB}">
      <dsp:nvSpPr>
        <dsp:cNvPr id="0" name=""/>
        <dsp:cNvSpPr/>
      </dsp:nvSpPr>
      <dsp:spPr>
        <a:xfrm>
          <a:off x="7141428" y="3070005"/>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081C98-DF9C-4631-B4E5-9942CF06B9DE}">
      <dsp:nvSpPr>
        <dsp:cNvPr id="0" name=""/>
        <dsp:cNvSpPr/>
      </dsp:nvSpPr>
      <dsp:spPr>
        <a:xfrm>
          <a:off x="7249522" y="3172695"/>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National Semiconductor (1967)</a:t>
          </a:r>
          <a:endParaRPr lang="en-US" sz="900" kern="1200" dirty="0"/>
        </a:p>
      </dsp:txBody>
      <dsp:txXfrm>
        <a:off x="7267615" y="3190788"/>
        <a:ext cx="936658" cy="5815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7E0EAB5-D2CE-41E9-AD33-02ABDA39BC2C}" type="datetimeFigureOut">
              <a:rPr lang="en-US" smtClean="0"/>
              <a:pPr/>
              <a:t>7/7/2015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4832ECA-7C82-4A56-AB2C-3DCE04766455}" type="slidenum">
              <a:rPr lang="en-US" smtClean="0"/>
              <a:pPr/>
              <a:t>‹#›</a:t>
            </a:fld>
            <a:endParaRPr lang="en-US"/>
          </a:p>
        </p:txBody>
      </p:sp>
    </p:spTree>
    <p:extLst>
      <p:ext uri="{BB962C8B-B14F-4D97-AF65-F5344CB8AC3E}">
        <p14:creationId xmlns:p14="http://schemas.microsoft.com/office/powerpoint/2010/main" val="2816244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34A1B24-9788-4B8C-9642-664458B1E4C2}" type="slidenum">
              <a:rPr lang="en-US">
                <a:solidFill>
                  <a:prstClr val="black"/>
                </a:solidFill>
              </a:rPr>
              <a:pPr/>
              <a:t>10</a:t>
            </a:fld>
            <a:endParaRPr lang="en-US">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smtClean="0"/>
              <a:t>Why not “Evolving from Physical Capital...“ (Moving / Shifting /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6F8303-92AD-4D4A-A07E-9B1E757CC232}" type="slidenum">
              <a:rPr lang="en-US"/>
              <a:pPr/>
              <a:t>38</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xfrm>
            <a:off x="253153" y="4415790"/>
            <a:ext cx="6465147" cy="4183380"/>
          </a:xfrm>
        </p:spPr>
        <p:txBody>
          <a:bodyPr/>
          <a:lstStyle/>
          <a:p>
            <a:pPr lvl="1"/>
            <a:endParaRPr lang="de-DE" sz="9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5D0097-D442-424E-81FA-6D693A19F179}" type="datetimeFigureOut">
              <a:rPr lang="en-US" smtClean="0"/>
              <a:pPr/>
              <a:t>7/7/2015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DCCBA-708E-4ABE-B89F-14BC1205A7A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D0097-D442-424E-81FA-6D693A19F179}" type="datetimeFigureOut">
              <a:rPr lang="en-US" smtClean="0"/>
              <a:pPr/>
              <a:t>7/7/2015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DCCBA-708E-4ABE-B89F-14BC1205A7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D0097-D442-424E-81FA-6D693A19F179}" type="datetimeFigureOut">
              <a:rPr lang="en-US" smtClean="0"/>
              <a:pPr/>
              <a:t>7/7/2015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DCCBA-708E-4ABE-B89F-14BC1205A7A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www.davidaudretsch.com</a:t>
            </a:r>
          </a:p>
        </p:txBody>
      </p:sp>
      <p:sp>
        <p:nvSpPr>
          <p:cNvPr id="6" name="Rectangle 6"/>
          <p:cNvSpPr>
            <a:spLocks noGrp="1" noChangeArrowheads="1"/>
          </p:cNvSpPr>
          <p:nvPr>
            <p:ph type="sldNum" sz="quarter" idx="12"/>
          </p:nvPr>
        </p:nvSpPr>
        <p:spPr>
          <a:ln/>
        </p:spPr>
        <p:txBody>
          <a:bodyPr/>
          <a:lstStyle>
            <a:lvl1pPr>
              <a:defRPr/>
            </a:lvl1pPr>
          </a:lstStyle>
          <a:p>
            <a:pPr>
              <a:defRPr/>
            </a:pPr>
            <a:fld id="{9F7098BB-CA1A-4FE7-AC73-5634D82DCB60}" type="slidenum">
              <a:rPr lang="en-US"/>
              <a:pPr>
                <a:defRPr/>
              </a:pPr>
              <a:t>‹#›</a:t>
            </a:fld>
            <a:endParaRPr lang="en-US"/>
          </a:p>
        </p:txBody>
      </p:sp>
    </p:spTree>
    <p:extLst>
      <p:ext uri="{BB962C8B-B14F-4D97-AF65-F5344CB8AC3E}">
        <p14:creationId xmlns:p14="http://schemas.microsoft.com/office/powerpoint/2010/main" val="54426930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www.davidaudretsch.com</a:t>
            </a:r>
          </a:p>
        </p:txBody>
      </p:sp>
      <p:sp>
        <p:nvSpPr>
          <p:cNvPr id="6" name="Rectangle 6"/>
          <p:cNvSpPr>
            <a:spLocks noGrp="1" noChangeArrowheads="1"/>
          </p:cNvSpPr>
          <p:nvPr>
            <p:ph type="sldNum" sz="quarter" idx="12"/>
          </p:nvPr>
        </p:nvSpPr>
        <p:spPr>
          <a:ln/>
        </p:spPr>
        <p:txBody>
          <a:bodyPr/>
          <a:lstStyle>
            <a:lvl1pPr>
              <a:defRPr/>
            </a:lvl1pPr>
          </a:lstStyle>
          <a:p>
            <a:pPr>
              <a:defRPr/>
            </a:pPr>
            <a:fld id="{6369B301-14B5-4210-A5E9-B8CFCA0D88D8}" type="slidenum">
              <a:rPr lang="en-US"/>
              <a:pPr>
                <a:defRPr/>
              </a:pPr>
              <a:t>‹#›</a:t>
            </a:fld>
            <a:endParaRPr lang="en-US"/>
          </a:p>
        </p:txBody>
      </p:sp>
    </p:spTree>
    <p:extLst>
      <p:ext uri="{BB962C8B-B14F-4D97-AF65-F5344CB8AC3E}">
        <p14:creationId xmlns:p14="http://schemas.microsoft.com/office/powerpoint/2010/main" val="281700104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www.davidaudretsch.com</a:t>
            </a:r>
          </a:p>
        </p:txBody>
      </p:sp>
      <p:sp>
        <p:nvSpPr>
          <p:cNvPr id="7" name="Rectangle 6"/>
          <p:cNvSpPr>
            <a:spLocks noGrp="1" noChangeArrowheads="1"/>
          </p:cNvSpPr>
          <p:nvPr>
            <p:ph type="sldNum" sz="quarter" idx="12"/>
          </p:nvPr>
        </p:nvSpPr>
        <p:spPr>
          <a:ln/>
        </p:spPr>
        <p:txBody>
          <a:bodyPr/>
          <a:lstStyle>
            <a:lvl1pPr>
              <a:defRPr/>
            </a:lvl1pPr>
          </a:lstStyle>
          <a:p>
            <a:pPr>
              <a:defRPr/>
            </a:pPr>
            <a:fld id="{D4DEC65C-1765-45E0-AAF7-C7DBE0BF9CB1}" type="slidenum">
              <a:rPr lang="en-US"/>
              <a:pPr>
                <a:defRPr/>
              </a:pPr>
              <a:t>‹#›</a:t>
            </a:fld>
            <a:endParaRPr lang="en-US"/>
          </a:p>
        </p:txBody>
      </p:sp>
    </p:spTree>
    <p:extLst>
      <p:ext uri="{BB962C8B-B14F-4D97-AF65-F5344CB8AC3E}">
        <p14:creationId xmlns:p14="http://schemas.microsoft.com/office/powerpoint/2010/main" val="254575312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58C4A6-0AD0-42E5-9697-7F91B881AC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58135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57F9869-DE9C-477F-91E4-1860EC7CAA5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69535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26BCD8C-226B-4FFD-B4AC-0D8D0E292F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71854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C05AD3C-3051-45C3-B1A5-459E54DEF0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87136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79E2B1E-3A94-4A68-A93E-90A161E64D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9871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D0097-D442-424E-81FA-6D693A19F179}" type="datetimeFigureOut">
              <a:rPr lang="en-US" smtClean="0"/>
              <a:pPr/>
              <a:t>7/7/2015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DCCBA-708E-4ABE-B89F-14BC1205A7A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9951317-30BB-4898-9499-9780299327F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46300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ACAFBF5-7295-4996-9FB8-3463FC27720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5771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10F4726-B1CA-42ED-8A6F-9EB5A79F1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29754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BC63C60-D615-49F3-BABD-29C4C61E43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85906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A7804B-9918-4801-81F7-89C28D40711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43562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ED2610F-B18D-41AD-AEBC-6D75AADFB3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81314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B0B1A31-65BC-4F2A-83CC-D31A422AC08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25414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58C4A6-0AD0-42E5-9697-7F91B881AC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9228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57F9869-DE9C-477F-91E4-1860EC7CAA5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69880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26BCD8C-226B-4FFD-B4AC-0D8D0E292F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47195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5D0097-D442-424E-81FA-6D693A19F179}" type="datetimeFigureOut">
              <a:rPr lang="en-US" smtClean="0"/>
              <a:pPr/>
              <a:t>7/7/2015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DCCBA-708E-4ABE-B89F-14BC1205A7A4}"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C05AD3C-3051-45C3-B1A5-459E54DEF0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368300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79E2B1E-3A94-4A68-A93E-90A161E64D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521330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9951317-30BB-4898-9499-9780299327F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1656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ACAFBF5-7295-4996-9FB8-3463FC27720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30914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10F4726-B1CA-42ED-8A6F-9EB5A79F1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894514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BC63C60-D615-49F3-BABD-29C4C61E43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201643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A7804B-9918-4801-81F7-89C28D40711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34617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ED2610F-B18D-41AD-AEBC-6D75AADFB3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317900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B0B1A31-65BC-4F2A-83CC-D31A422AC08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64625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58C4A6-0AD0-42E5-9697-7F91B881AC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2743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5D0097-D442-424E-81FA-6D693A19F179}" type="datetimeFigureOut">
              <a:rPr lang="en-US" smtClean="0"/>
              <a:pPr/>
              <a:t>7/7/2015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DCCBA-708E-4ABE-B89F-14BC1205A7A4}"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57F9869-DE9C-477F-91E4-1860EC7CAA5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05709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26BCD8C-226B-4FFD-B4AC-0D8D0E292F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55514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C05AD3C-3051-45C3-B1A5-459E54DEF0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3799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79E2B1E-3A94-4A68-A93E-90A161E64D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791981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9951317-30BB-4898-9499-9780299327F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00863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ACAFBF5-7295-4996-9FB8-3463FC27720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634722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10F4726-B1CA-42ED-8A6F-9EB5A79F1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966461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BC63C60-D615-49F3-BABD-29C4C61E43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4222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A7804B-9918-4801-81F7-89C28D40711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56110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ED2610F-B18D-41AD-AEBC-6D75AADFB3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54899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5D0097-D442-424E-81FA-6D693A19F179}" type="datetimeFigureOut">
              <a:rPr lang="en-US" smtClean="0"/>
              <a:pPr/>
              <a:t>7/7/2015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0DCCBA-708E-4ABE-B89F-14BC1205A7A4}"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B0B1A31-65BC-4F2A-83CC-D31A422AC08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33885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58C4A6-0AD0-42E5-9697-7F91B881AC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52311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57F9869-DE9C-477F-91E4-1860EC7CAA5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299745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26BCD8C-226B-4FFD-B4AC-0D8D0E292F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2530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C05AD3C-3051-45C3-B1A5-459E54DEF0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728102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79E2B1E-3A94-4A68-A93E-90A161E64D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10186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9951317-30BB-4898-9499-9780299327F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83713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ACAFBF5-7295-4996-9FB8-3463FC27720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972330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10F4726-B1CA-42ED-8A6F-9EB5A79F1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869989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BC63C60-D615-49F3-BABD-29C4C61E43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02267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5D0097-D442-424E-81FA-6D693A19F179}" type="datetimeFigureOut">
              <a:rPr lang="en-US" smtClean="0"/>
              <a:pPr/>
              <a:t>7/7/2015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0DCCBA-708E-4ABE-B89F-14BC1205A7A4}"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A7804B-9918-4801-81F7-89C28D40711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94915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ED2610F-B18D-41AD-AEBC-6D75AADFB3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32572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B0B1A31-65BC-4F2A-83CC-D31A422AC08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4206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D0097-D442-424E-81FA-6D693A19F179}" type="datetimeFigureOut">
              <a:rPr lang="en-US" smtClean="0"/>
              <a:pPr/>
              <a:t>7/7/2015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0DCCBA-708E-4ABE-B89F-14BC1205A7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5D0097-D442-424E-81FA-6D693A19F179}" type="datetimeFigureOut">
              <a:rPr lang="en-US" smtClean="0"/>
              <a:pPr/>
              <a:t>7/7/2015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DCCBA-708E-4ABE-B89F-14BC1205A7A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5D0097-D442-424E-81FA-6D693A19F179}" type="datetimeFigureOut">
              <a:rPr lang="en-US" smtClean="0"/>
              <a:pPr/>
              <a:t>7/7/2015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DCCBA-708E-4ABE-B89F-14BC1205A7A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D0097-D442-424E-81FA-6D693A19F179}" type="datetimeFigureOut">
              <a:rPr lang="en-US" smtClean="0"/>
              <a:pPr/>
              <a:t>7/7/2015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DCCBA-708E-4ABE-B89F-14BC1205A7A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39" r:id="rId12"/>
    <p:sldLayoutId id="2147483740" r:id="rId13"/>
    <p:sldLayoutId id="2147483741"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41DD170-F5FD-4C8C-A19C-EBC49801EDD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1689664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41DD170-F5FD-4C8C-A19C-EBC49801EDD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00328380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41DD170-F5FD-4C8C-A19C-EBC49801EDD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77971107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41DD170-F5FD-4C8C-A19C-EBC49801EDD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36264928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5.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Economics of Entrepreneurship &amp; Innovation: </a:t>
            </a:r>
            <a:r>
              <a:rPr lang="en-US" dirty="0" smtClean="0"/>
              <a:t>Nice</a:t>
            </a:r>
            <a:r>
              <a:rPr lang="en-US" dirty="0" smtClean="0"/>
              <a:t> Summer School</a:t>
            </a:r>
            <a:endParaRPr lang="en-US" dirty="0"/>
          </a:p>
        </p:txBody>
      </p:sp>
      <p:sp>
        <p:nvSpPr>
          <p:cNvPr id="3" name="Subtitle 2"/>
          <p:cNvSpPr>
            <a:spLocks noGrp="1"/>
          </p:cNvSpPr>
          <p:nvPr>
            <p:ph type="subTitle" idx="1"/>
          </p:nvPr>
        </p:nvSpPr>
        <p:spPr/>
        <p:txBody>
          <a:bodyPr/>
          <a:lstStyle/>
          <a:p>
            <a:r>
              <a:rPr lang="en-US" dirty="0" smtClean="0"/>
              <a:t>David B. </a:t>
            </a:r>
            <a:r>
              <a:rPr lang="en-US" dirty="0" err="1" smtClean="0"/>
              <a:t>Audretsch</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solidFill>
                  <a:prstClr val="black">
                    <a:tint val="75000"/>
                  </a:prstClr>
                </a:solidFill>
              </a:rPr>
              <a:t>www.davidaudretsch.com</a:t>
            </a:r>
          </a:p>
        </p:txBody>
      </p:sp>
      <p:sp>
        <p:nvSpPr>
          <p:cNvPr id="9219" name="Rectangle 4"/>
          <p:cNvSpPr>
            <a:spLocks noGrp="1" noChangeArrowheads="1"/>
          </p:cNvSpPr>
          <p:nvPr>
            <p:ph type="title"/>
          </p:nvPr>
        </p:nvSpPr>
        <p:spPr/>
        <p:txBody>
          <a:bodyPr>
            <a:noAutofit/>
          </a:bodyPr>
          <a:lstStyle/>
          <a:p>
            <a:pPr eaLnBrk="1" hangingPunct="1"/>
            <a:r>
              <a:rPr lang="de-DE" sz="3600" dirty="0" smtClean="0"/>
              <a:t>Policy Mandate for Entrepreneurship to Promote Innovation &amp; Economic Growth</a:t>
            </a:r>
            <a:endParaRPr lang="en-US" sz="3600" dirty="0" smtClean="0"/>
          </a:p>
        </p:txBody>
      </p:sp>
      <p:sp>
        <p:nvSpPr>
          <p:cNvPr id="9220" name="Rectangle 11"/>
          <p:cNvSpPr>
            <a:spLocks noGrp="1" noChangeArrowheads="1"/>
          </p:cNvSpPr>
          <p:nvPr>
            <p:ph type="body" idx="1"/>
          </p:nvPr>
        </p:nvSpPr>
        <p:spPr/>
        <p:txBody>
          <a:bodyPr>
            <a:normAutofit lnSpcReduction="10000"/>
          </a:bodyPr>
          <a:lstStyle/>
          <a:p>
            <a:pPr eaLnBrk="1" hangingPunct="1">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r>
              <a:rPr lang="en-US" dirty="0" smtClean="0"/>
              <a:t>	</a:t>
            </a:r>
            <a:r>
              <a:rPr lang="en-US" i="1" dirty="0" smtClean="0"/>
              <a:t>“Our lacunae in the field of entrepreneurship needs to be taken seriously because there is mounting evidence that the key to economic growth and productivity improvements lies in the entrepreneurial capacity</a:t>
            </a:r>
            <a:r>
              <a:rPr lang="de-DE" i="1" dirty="0" smtClean="0"/>
              <a:t> </a:t>
            </a:r>
            <a:r>
              <a:rPr lang="en-US" i="1" dirty="0" smtClean="0"/>
              <a:t>of an economy”</a:t>
            </a:r>
            <a:endParaRPr lang="de-DE" i="1" dirty="0" smtClean="0"/>
          </a:p>
          <a:p>
            <a:pPr algn="r" eaLnBrk="1" hangingPunct="1">
              <a:buFont typeface="Wingdings" pitchFamily="2" charset="2"/>
              <a:buNone/>
            </a:pPr>
            <a:r>
              <a:rPr lang="de-DE" dirty="0" smtClean="0"/>
              <a:t> EU President, Romano Prodi</a:t>
            </a:r>
          </a:p>
          <a:p>
            <a:pPr algn="r" eaLnBrk="1" hangingPunct="1">
              <a:buFont typeface="Wingdings" pitchFamily="2" charset="2"/>
              <a:buNone/>
            </a:pPr>
            <a:r>
              <a:rPr lang="de-DE" dirty="0" smtClean="0"/>
              <a:t>2002</a:t>
            </a:r>
            <a:endParaRPr lang="en-US" dirty="0" smtClean="0"/>
          </a:p>
        </p:txBody>
      </p:sp>
    </p:spTree>
    <p:extLst>
      <p:ext uri="{BB962C8B-B14F-4D97-AF65-F5344CB8AC3E}">
        <p14:creationId xmlns:p14="http://schemas.microsoft.com/office/powerpoint/2010/main" val="220737266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Innovation </a:t>
            </a:r>
            <a:r>
              <a:rPr lang="de-DE" dirty="0" err="1" smtClean="0"/>
              <a:t>at</a:t>
            </a:r>
            <a:r>
              <a:rPr lang="de-DE" dirty="0" smtClean="0"/>
              <a:t> </a:t>
            </a:r>
            <a:r>
              <a:rPr lang="de-DE" dirty="0" err="1" smtClean="0"/>
              <a:t>the</a:t>
            </a:r>
            <a:r>
              <a:rPr lang="de-DE" dirty="0" smtClean="0"/>
              <a:t> Firm Level</a:t>
            </a:r>
            <a:endParaRPr lang="de-DE"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42088" y="2562895"/>
            <a:ext cx="7659824" cy="2600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4112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smtClean="0"/>
              <a:t>The Model </a:t>
            </a:r>
            <a:r>
              <a:rPr lang="de-DE" dirty="0" err="1" smtClean="0"/>
              <a:t>of</a:t>
            </a:r>
            <a:r>
              <a:rPr lang="de-DE" dirty="0" smtClean="0"/>
              <a:t> </a:t>
            </a:r>
            <a:r>
              <a:rPr lang="de-DE" dirty="0" err="1" smtClean="0"/>
              <a:t>the</a:t>
            </a:r>
            <a:r>
              <a:rPr lang="de-DE" dirty="0" smtClean="0"/>
              <a:t> </a:t>
            </a:r>
            <a:r>
              <a:rPr lang="de-DE" dirty="0" err="1" smtClean="0"/>
              <a:t>Knowledge</a:t>
            </a:r>
            <a:r>
              <a:rPr lang="de-DE" dirty="0" smtClean="0"/>
              <a:t> </a:t>
            </a:r>
            <a:r>
              <a:rPr lang="de-DE" dirty="0" err="1" smtClean="0"/>
              <a:t>Production</a:t>
            </a:r>
            <a:r>
              <a:rPr lang="de-DE" dirty="0" smtClean="0"/>
              <a:t> </a:t>
            </a:r>
            <a:r>
              <a:rPr lang="de-DE" dirty="0" err="1" smtClean="0"/>
              <a:t>Function</a:t>
            </a:r>
            <a:endParaRPr lang="de-DE"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de-DE" dirty="0" smtClean="0"/>
                  <a:t>I</a:t>
                </a:r>
                <a14:m>
                  <m:oMath xmlns:m="http://schemas.openxmlformats.org/officeDocument/2006/math">
                    <m:r>
                      <a:rPr lang="de-DE" i="1" smtClean="0">
                        <a:latin typeface="Cambria Math"/>
                      </a:rPr>
                      <m:t>=</m:t>
                    </m:r>
                    <m:r>
                      <a:rPr lang="de-DE" b="0" i="1" smtClean="0">
                        <a:latin typeface="Cambria Math"/>
                      </a:rPr>
                      <m:t>𝑓</m:t>
                    </m:r>
                    <m:d>
                      <m:dPr>
                        <m:ctrlPr>
                          <a:rPr lang="de-DE" b="0" i="1" smtClean="0">
                            <a:latin typeface="Cambria Math"/>
                          </a:rPr>
                        </m:ctrlPr>
                      </m:dPr>
                      <m:e>
                        <m:r>
                          <a:rPr lang="de-DE" b="0" i="1" smtClean="0">
                            <a:latin typeface="Cambria Math"/>
                          </a:rPr>
                          <m:t>𝐾</m:t>
                        </m:r>
                      </m:e>
                    </m:d>
                  </m:oMath>
                </a14:m>
                <a:endParaRPr lang="de-DE" b="0" i="1" dirty="0" smtClean="0">
                  <a:latin typeface="Cambria Math"/>
                </a:endParaRPr>
              </a:p>
              <a:p>
                <a14:m>
                  <m:oMath xmlns:m="http://schemas.openxmlformats.org/officeDocument/2006/math">
                    <m:r>
                      <a:rPr lang="de-DE" b="0" i="1" smtClean="0">
                        <a:latin typeface="Cambria Math"/>
                      </a:rPr>
                      <m:t>𝐼</m:t>
                    </m:r>
                    <m:r>
                      <a:rPr lang="de-DE" b="0" i="1" smtClean="0">
                        <a:latin typeface="Cambria Math"/>
                      </a:rPr>
                      <m:t>=</m:t>
                    </m:r>
                  </m:oMath>
                </a14:m>
                <a:r>
                  <a:rPr lang="el-GR" dirty="0">
                    <a:solidFill>
                      <a:prstClr val="black"/>
                    </a:solidFill>
                  </a:rPr>
                  <a:t> </a:t>
                </a:r>
                <a:r>
                  <a:rPr lang="el-GR" dirty="0" smtClean="0">
                    <a:solidFill>
                      <a:prstClr val="black"/>
                    </a:solidFill>
                  </a:rPr>
                  <a:t>α</a:t>
                </a:r>
                <a:r>
                  <a:rPr lang="de-DE" dirty="0" smtClean="0">
                    <a:solidFill>
                      <a:prstClr val="black"/>
                    </a:solidFill>
                  </a:rPr>
                  <a:t>RD</a:t>
                </a:r>
                <a:r>
                  <a:rPr lang="el-GR" baseline="30000" dirty="0" smtClean="0">
                    <a:solidFill>
                      <a:prstClr val="black"/>
                    </a:solidFill>
                  </a:rPr>
                  <a:t>β</a:t>
                </a:r>
                <a:r>
                  <a:rPr lang="el-GR" dirty="0" smtClean="0">
                    <a:solidFill>
                      <a:prstClr val="black"/>
                    </a:solidFill>
                  </a:rPr>
                  <a:t>∙</a:t>
                </a:r>
                <a:r>
                  <a:rPr lang="de-DE" dirty="0" smtClean="0">
                    <a:solidFill>
                      <a:prstClr val="black"/>
                    </a:solidFill>
                  </a:rPr>
                  <a:t>HKᵑ∙</a:t>
                </a:r>
                <a:r>
                  <a:rPr lang="az-Cyrl-AZ" dirty="0" smtClean="0">
                    <a:solidFill>
                      <a:prstClr val="black"/>
                    </a:solidFill>
                  </a:rPr>
                  <a:t>Є</a:t>
                </a:r>
                <a:r>
                  <a:rPr lang="de-DE" baseline="30000" dirty="0" smtClean="0">
                    <a:solidFill>
                      <a:prstClr val="black"/>
                    </a:solidFill>
                  </a:rPr>
                  <a:t/>
                </a:r>
                <a:br>
                  <a:rPr lang="de-DE" baseline="30000" dirty="0" smtClean="0">
                    <a:solidFill>
                      <a:prstClr val="black"/>
                    </a:solidFill>
                  </a:rPr>
                </a:br>
                <a:endParaRPr lang="de-DE" baseline="30000" dirty="0" smtClean="0">
                  <a:solidFill>
                    <a:prstClr val="black"/>
                  </a:solidFill>
                </a:endParaRPr>
              </a:p>
              <a:p>
                <a:pPr marL="0" indent="0">
                  <a:buNone/>
                </a:pPr>
                <a:r>
                  <a:rPr lang="de-DE" baseline="30000" dirty="0" err="1" smtClean="0">
                    <a:solidFill>
                      <a:prstClr val="black"/>
                    </a:solidFill>
                  </a:rPr>
                  <a:t>Where</a:t>
                </a:r>
                <a:r>
                  <a:rPr lang="de-DE" baseline="30000" dirty="0" smtClean="0">
                    <a:solidFill>
                      <a:prstClr val="black"/>
                    </a:solidFill>
                  </a:rPr>
                  <a:t> I </a:t>
                </a:r>
                <a:r>
                  <a:rPr lang="de-DE" baseline="30000" dirty="0" err="1" smtClean="0">
                    <a:solidFill>
                      <a:prstClr val="black"/>
                    </a:solidFill>
                  </a:rPr>
                  <a:t>is</a:t>
                </a:r>
                <a:r>
                  <a:rPr lang="de-DE" baseline="30000" dirty="0" smtClean="0">
                    <a:solidFill>
                      <a:prstClr val="black"/>
                    </a:solidFill>
                  </a:rPr>
                  <a:t> innovative </a:t>
                </a:r>
                <a:r>
                  <a:rPr lang="de-DE" baseline="30000" dirty="0" err="1" smtClean="0">
                    <a:solidFill>
                      <a:prstClr val="black"/>
                    </a:solidFill>
                  </a:rPr>
                  <a:t>output</a:t>
                </a:r>
                <a:r>
                  <a:rPr lang="de-DE" baseline="30000" dirty="0" smtClean="0">
                    <a:solidFill>
                      <a:prstClr val="black"/>
                    </a:solidFill>
                  </a:rPr>
                  <a:t>  </a:t>
                </a:r>
                <a:r>
                  <a:rPr lang="de-DE" baseline="30000" dirty="0" err="1" smtClean="0">
                    <a:solidFill>
                      <a:prstClr val="black"/>
                    </a:solidFill>
                  </a:rPr>
                  <a:t>and</a:t>
                </a:r>
                <a:r>
                  <a:rPr lang="de-DE" baseline="30000" dirty="0" smtClean="0">
                    <a:solidFill>
                      <a:prstClr val="black"/>
                    </a:solidFill>
                  </a:rPr>
                  <a:t> </a:t>
                </a:r>
              </a:p>
              <a:p>
                <a:pPr marL="0" indent="0">
                  <a:buNone/>
                </a:pPr>
                <a:r>
                  <a:rPr lang="de-DE" baseline="30000" dirty="0" smtClean="0">
                    <a:solidFill>
                      <a:prstClr val="black"/>
                    </a:solidFill>
                  </a:rPr>
                  <a:t>K </a:t>
                </a:r>
                <a:r>
                  <a:rPr lang="de-DE" baseline="30000" dirty="0" err="1" smtClean="0">
                    <a:solidFill>
                      <a:prstClr val="black"/>
                    </a:solidFill>
                  </a:rPr>
                  <a:t>is</a:t>
                </a:r>
                <a:r>
                  <a:rPr lang="de-DE" baseline="30000" dirty="0" smtClean="0">
                    <a:solidFill>
                      <a:prstClr val="black"/>
                    </a:solidFill>
                  </a:rPr>
                  <a:t> </a:t>
                </a:r>
                <a:r>
                  <a:rPr lang="de-DE" baseline="30000" dirty="0" err="1" smtClean="0">
                    <a:solidFill>
                      <a:prstClr val="black"/>
                    </a:solidFill>
                  </a:rPr>
                  <a:t>Knowledge</a:t>
                </a:r>
                <a:r>
                  <a:rPr lang="de-DE" baseline="30000" dirty="0" smtClean="0">
                    <a:solidFill>
                      <a:prstClr val="black"/>
                    </a:solidFill>
                  </a:rPr>
                  <a:t>,  </a:t>
                </a:r>
                <a:r>
                  <a:rPr lang="de-DE" baseline="30000" dirty="0" err="1" smtClean="0">
                    <a:solidFill>
                      <a:prstClr val="black"/>
                    </a:solidFill>
                  </a:rPr>
                  <a:t>and</a:t>
                </a:r>
                <a:r>
                  <a:rPr lang="de-DE" baseline="30000" dirty="0" smtClean="0">
                    <a:solidFill>
                      <a:prstClr val="black"/>
                    </a:solidFill>
                  </a:rPr>
                  <a:t> RD </a:t>
                </a:r>
                <a:r>
                  <a:rPr lang="de-DE" baseline="30000" dirty="0" err="1" smtClean="0">
                    <a:solidFill>
                      <a:prstClr val="black"/>
                    </a:solidFill>
                  </a:rPr>
                  <a:t>is</a:t>
                </a:r>
                <a:r>
                  <a:rPr lang="de-DE" baseline="30000" dirty="0" smtClean="0">
                    <a:solidFill>
                      <a:prstClr val="black"/>
                    </a:solidFill>
                  </a:rPr>
                  <a:t> R&amp;D, HK </a:t>
                </a:r>
                <a:r>
                  <a:rPr lang="de-DE" baseline="30000" dirty="0" err="1" smtClean="0">
                    <a:solidFill>
                      <a:prstClr val="black"/>
                    </a:solidFill>
                  </a:rPr>
                  <a:t>is</a:t>
                </a:r>
                <a:r>
                  <a:rPr lang="de-DE" baseline="30000" dirty="0" smtClean="0">
                    <a:solidFill>
                      <a:prstClr val="black"/>
                    </a:solidFill>
                  </a:rPr>
                  <a:t> human </a:t>
                </a:r>
                <a:r>
                  <a:rPr lang="de-DE" baseline="30000" dirty="0" err="1" smtClean="0">
                    <a:solidFill>
                      <a:prstClr val="black"/>
                    </a:solidFill>
                  </a:rPr>
                  <a:t>capital</a:t>
                </a:r>
                <a:endParaRPr lang="de-DE" baseline="30000" dirty="0" smtClean="0">
                  <a:solidFill>
                    <a:prstClr val="black"/>
                  </a:solidFill>
                </a:endParaRPr>
              </a:p>
              <a:p>
                <a:pPr marL="0" indent="0">
                  <a:buNone/>
                </a:pPr>
                <a:endParaRPr lang="de-DE" baseline="30000" dirty="0">
                  <a:solidFill>
                    <a:prstClr val="black"/>
                  </a:solidFill>
                </a:endParaRPr>
              </a:p>
              <a:p>
                <a:pPr marL="0" indent="0">
                  <a:buNone/>
                </a:pPr>
                <a:endParaRPr lang="de-DE" baseline="30000" dirty="0">
                  <a:solidFill>
                    <a:prstClr val="black"/>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1630" t="-1617"/>
                </a:stretch>
              </a:blipFill>
            </p:spPr>
            <p:txBody>
              <a:bodyPr/>
              <a:lstStyle/>
              <a:p>
                <a:r>
                  <a:rPr lang="de-DE">
                    <a:noFill/>
                  </a:rPr>
                  <a:t> </a:t>
                </a:r>
              </a:p>
            </p:txBody>
          </p:sp>
        </mc:Fallback>
      </mc:AlternateContent>
    </p:spTree>
    <p:extLst>
      <p:ext uri="{BB962C8B-B14F-4D97-AF65-F5344CB8AC3E}">
        <p14:creationId xmlns:p14="http://schemas.microsoft.com/office/powerpoint/2010/main" val="1770830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err="1" smtClean="0"/>
              <a:t>Testing</a:t>
            </a:r>
            <a:r>
              <a:rPr lang="de-DE" dirty="0" smtClean="0"/>
              <a:t> </a:t>
            </a:r>
            <a:r>
              <a:rPr lang="de-DE" dirty="0" err="1" smtClean="0"/>
              <a:t>the</a:t>
            </a:r>
            <a:r>
              <a:rPr lang="de-DE" dirty="0" smtClean="0"/>
              <a:t> </a:t>
            </a:r>
            <a:r>
              <a:rPr lang="de-DE" dirty="0" err="1" smtClean="0"/>
              <a:t>Schumpeterian</a:t>
            </a:r>
            <a:r>
              <a:rPr lang="de-DE" dirty="0" smtClean="0"/>
              <a:t> Hypothesis</a:t>
            </a:r>
            <a:endParaRPr lang="de-DE" dirty="0"/>
          </a:p>
        </p:txBody>
      </p:sp>
      <p:sp>
        <p:nvSpPr>
          <p:cNvPr id="3" name="Content Placeholder 2"/>
          <p:cNvSpPr>
            <a:spLocks noGrp="1"/>
          </p:cNvSpPr>
          <p:nvPr>
            <p:ph idx="1"/>
          </p:nvPr>
        </p:nvSpPr>
        <p:spPr/>
        <p:txBody>
          <a:bodyPr/>
          <a:lstStyle/>
          <a:p>
            <a:r>
              <a:rPr lang="de-DE" dirty="0" smtClean="0"/>
              <a:t>Firm Innovative Output </a:t>
            </a:r>
            <a:r>
              <a:rPr lang="de-DE" dirty="0" err="1" smtClean="0"/>
              <a:t>is</a:t>
            </a:r>
            <a:r>
              <a:rPr lang="de-DE" dirty="0" smtClean="0"/>
              <a:t> </a:t>
            </a:r>
            <a:r>
              <a:rPr lang="de-DE" dirty="0" err="1" smtClean="0"/>
              <a:t>Positively</a:t>
            </a:r>
            <a:r>
              <a:rPr lang="de-DE" dirty="0" smtClean="0"/>
              <a:t> </a:t>
            </a:r>
            <a:r>
              <a:rPr lang="de-DE" dirty="0" err="1" smtClean="0"/>
              <a:t>Related</a:t>
            </a:r>
            <a:r>
              <a:rPr lang="de-DE" dirty="0" smtClean="0"/>
              <a:t> </a:t>
            </a:r>
            <a:r>
              <a:rPr lang="de-DE" dirty="0" err="1" smtClean="0"/>
              <a:t>to</a:t>
            </a:r>
            <a:r>
              <a:rPr lang="de-DE" dirty="0" smtClean="0"/>
              <a:t> Firm Size</a:t>
            </a:r>
          </a:p>
          <a:p>
            <a:r>
              <a:rPr lang="de-DE" dirty="0" err="1" smtClean="0"/>
              <a:t>Empirical</a:t>
            </a:r>
            <a:r>
              <a:rPr lang="de-DE" dirty="0" smtClean="0"/>
              <a:t> </a:t>
            </a:r>
            <a:r>
              <a:rPr lang="de-DE" dirty="0" err="1" smtClean="0"/>
              <a:t>Evidence</a:t>
            </a:r>
            <a:r>
              <a:rPr lang="de-DE" dirty="0" smtClean="0"/>
              <a:t> </a:t>
            </a:r>
            <a:r>
              <a:rPr lang="el-GR" dirty="0" smtClean="0"/>
              <a:t>β≥0</a:t>
            </a:r>
            <a:endParaRPr lang="de-DE" dirty="0" smtClean="0"/>
          </a:p>
          <a:p>
            <a:r>
              <a:rPr lang="de-DE" dirty="0" smtClean="0"/>
              <a:t>Measurement </a:t>
            </a:r>
            <a:r>
              <a:rPr lang="de-DE" dirty="0" err="1" smtClean="0"/>
              <a:t>Issues</a:t>
            </a:r>
            <a:endParaRPr lang="de-DE" dirty="0" smtClean="0"/>
          </a:p>
          <a:p>
            <a:r>
              <a:rPr lang="de-DE" dirty="0"/>
              <a:t> </a:t>
            </a:r>
            <a:r>
              <a:rPr lang="de-DE" dirty="0" smtClean="0"/>
              <a:t>Innovation -- Inputs (R&amp;D), Intermediate Outputs (Patents), Outputs </a:t>
            </a:r>
            <a:endParaRPr lang="de-DE" dirty="0"/>
          </a:p>
        </p:txBody>
      </p:sp>
    </p:spTree>
    <p:extLst>
      <p:ext uri="{BB962C8B-B14F-4D97-AF65-F5344CB8AC3E}">
        <p14:creationId xmlns:p14="http://schemas.microsoft.com/office/powerpoint/2010/main" val="365898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The </a:t>
            </a:r>
            <a:r>
              <a:rPr lang="de-DE" dirty="0" err="1" smtClean="0"/>
              <a:t>Schumpeterian</a:t>
            </a:r>
            <a:r>
              <a:rPr lang="de-DE" dirty="0" smtClean="0"/>
              <a:t> Paradox</a:t>
            </a:r>
            <a:endParaRPr lang="de-DE" dirty="0"/>
          </a:p>
        </p:txBody>
      </p:sp>
      <p:sp>
        <p:nvSpPr>
          <p:cNvPr id="3" name="Content Placeholder 2"/>
          <p:cNvSpPr>
            <a:spLocks noGrp="1"/>
          </p:cNvSpPr>
          <p:nvPr>
            <p:ph idx="1"/>
          </p:nvPr>
        </p:nvSpPr>
        <p:spPr/>
        <p:txBody>
          <a:bodyPr/>
          <a:lstStyle/>
          <a:p>
            <a:r>
              <a:rPr lang="de-DE" dirty="0" err="1" smtClean="0"/>
              <a:t>Empirical</a:t>
            </a:r>
            <a:r>
              <a:rPr lang="de-DE" dirty="0" smtClean="0"/>
              <a:t> </a:t>
            </a:r>
            <a:r>
              <a:rPr lang="de-DE" dirty="0" err="1" smtClean="0"/>
              <a:t>Evidence</a:t>
            </a:r>
            <a:r>
              <a:rPr lang="de-DE" dirty="0" smtClean="0"/>
              <a:t> </a:t>
            </a:r>
            <a:r>
              <a:rPr lang="de-DE" dirty="0" err="1" smtClean="0"/>
              <a:t>for</a:t>
            </a:r>
            <a:r>
              <a:rPr lang="de-DE" dirty="0" smtClean="0"/>
              <a:t> Innovative Output </a:t>
            </a:r>
            <a:r>
              <a:rPr lang="de-DE" dirty="0" err="1" smtClean="0"/>
              <a:t>Measures</a:t>
            </a:r>
            <a:r>
              <a:rPr lang="de-DE" dirty="0" smtClean="0"/>
              <a:t> find </a:t>
            </a:r>
            <a:r>
              <a:rPr lang="el-GR" dirty="0" smtClean="0"/>
              <a:t>β≤</a:t>
            </a:r>
            <a:r>
              <a:rPr lang="de-DE" dirty="0" smtClean="0"/>
              <a:t>0</a:t>
            </a:r>
          </a:p>
          <a:p>
            <a:endParaRPr lang="de-DE" dirty="0" smtClean="0"/>
          </a:p>
          <a:p>
            <a:endParaRPr lang="de-D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971800"/>
            <a:ext cx="573087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6355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err="1" smtClean="0"/>
              <a:t>Resolving</a:t>
            </a:r>
            <a:r>
              <a:rPr lang="de-DE" dirty="0" smtClean="0"/>
              <a:t> </a:t>
            </a:r>
            <a:r>
              <a:rPr lang="de-DE" dirty="0" err="1" smtClean="0"/>
              <a:t>the</a:t>
            </a:r>
            <a:r>
              <a:rPr lang="de-DE" dirty="0" smtClean="0"/>
              <a:t> Schumpeter Paradox: </a:t>
            </a:r>
            <a:r>
              <a:rPr lang="de-DE" dirty="0" err="1" smtClean="0"/>
              <a:t>Knowledge</a:t>
            </a:r>
            <a:r>
              <a:rPr lang="de-DE" dirty="0" smtClean="0"/>
              <a:t> </a:t>
            </a:r>
            <a:r>
              <a:rPr lang="de-DE" dirty="0" err="1" smtClean="0"/>
              <a:t>Spillovers</a:t>
            </a:r>
            <a:endParaRPr lang="de-DE" dirty="0"/>
          </a:p>
        </p:txBody>
      </p:sp>
      <p:sp>
        <p:nvSpPr>
          <p:cNvPr id="3" name="Content Placeholder 2"/>
          <p:cNvSpPr>
            <a:spLocks noGrp="1"/>
          </p:cNvSpPr>
          <p:nvPr>
            <p:ph idx="1"/>
          </p:nvPr>
        </p:nvSpPr>
        <p:spPr/>
        <p:txBody>
          <a:bodyPr/>
          <a:lstStyle/>
          <a:p>
            <a:r>
              <a:rPr lang="de-DE" dirty="0" smtClean="0"/>
              <a:t>E</a:t>
            </a:r>
            <a:r>
              <a:rPr lang="de-DE" baseline="-25000" dirty="0" smtClean="0"/>
              <a:t>i</a:t>
            </a:r>
            <a:r>
              <a:rPr lang="de-DE" dirty="0" smtClean="0"/>
              <a:t>=f (</a:t>
            </a:r>
            <a:r>
              <a:rPr lang="de-DE" dirty="0" err="1" smtClean="0"/>
              <a:t>K</a:t>
            </a:r>
            <a:r>
              <a:rPr lang="de-DE" baseline="-25000" dirty="0" err="1" smtClean="0"/>
              <a:t>j</a:t>
            </a:r>
            <a:r>
              <a:rPr lang="de-DE" dirty="0" smtClean="0"/>
              <a:t>)</a:t>
            </a:r>
            <a:endParaRPr lang="de-DE" dirty="0"/>
          </a:p>
          <a:p>
            <a:pPr marL="0" indent="0">
              <a:buNone/>
            </a:pPr>
            <a:r>
              <a:rPr lang="de-DE" dirty="0" err="1" smtClean="0"/>
              <a:t>Where</a:t>
            </a:r>
            <a:r>
              <a:rPr lang="de-DE" dirty="0" smtClean="0"/>
              <a:t> E </a:t>
            </a:r>
            <a:r>
              <a:rPr lang="de-DE" dirty="0" err="1" smtClean="0"/>
              <a:t>is</a:t>
            </a:r>
            <a:r>
              <a:rPr lang="de-DE" dirty="0" smtClean="0"/>
              <a:t> </a:t>
            </a:r>
            <a:r>
              <a:rPr lang="de-DE" dirty="0" err="1" smtClean="0"/>
              <a:t>the</a:t>
            </a:r>
            <a:r>
              <a:rPr lang="de-DE" dirty="0" smtClean="0"/>
              <a:t> </a:t>
            </a:r>
            <a:r>
              <a:rPr lang="de-DE" dirty="0" err="1" smtClean="0"/>
              <a:t>startup</a:t>
            </a:r>
            <a:r>
              <a:rPr lang="de-DE" dirty="0" smtClean="0"/>
              <a:t> </a:t>
            </a:r>
            <a:r>
              <a:rPr lang="de-DE" dirty="0" err="1" smtClean="0"/>
              <a:t>of</a:t>
            </a:r>
            <a:r>
              <a:rPr lang="de-DE" dirty="0" smtClean="0"/>
              <a:t> a </a:t>
            </a:r>
            <a:r>
              <a:rPr lang="de-DE" dirty="0" err="1" smtClean="0"/>
              <a:t>new</a:t>
            </a:r>
            <a:r>
              <a:rPr lang="de-DE" dirty="0" smtClean="0"/>
              <a:t> firm i </a:t>
            </a:r>
            <a:r>
              <a:rPr lang="de-DE" dirty="0" err="1" smtClean="0"/>
              <a:t>and</a:t>
            </a:r>
            <a:r>
              <a:rPr lang="de-DE" dirty="0" smtClean="0"/>
              <a:t> j </a:t>
            </a:r>
            <a:r>
              <a:rPr lang="de-DE" dirty="0" err="1" smtClean="0"/>
              <a:t>refers</a:t>
            </a:r>
            <a:r>
              <a:rPr lang="de-DE" dirty="0" smtClean="0"/>
              <a:t> </a:t>
            </a:r>
            <a:r>
              <a:rPr lang="de-DE" dirty="0" err="1" smtClean="0"/>
              <a:t>to</a:t>
            </a:r>
            <a:r>
              <a:rPr lang="de-DE" dirty="0" smtClean="0"/>
              <a:t> an </a:t>
            </a:r>
            <a:r>
              <a:rPr lang="de-DE" dirty="0" err="1" smtClean="0"/>
              <a:t>incumbent</a:t>
            </a:r>
            <a:r>
              <a:rPr lang="de-DE" dirty="0" smtClean="0"/>
              <a:t> </a:t>
            </a:r>
            <a:r>
              <a:rPr lang="de-DE" dirty="0" err="1" smtClean="0"/>
              <a:t>organization</a:t>
            </a:r>
            <a:r>
              <a:rPr lang="de-DE" dirty="0" smtClean="0"/>
              <a:t>.</a:t>
            </a:r>
          </a:p>
          <a:p>
            <a:r>
              <a:rPr lang="de-DE" dirty="0" smtClean="0"/>
              <a:t>The </a:t>
            </a:r>
            <a:r>
              <a:rPr lang="de-DE" dirty="0" err="1" smtClean="0"/>
              <a:t>knowledge</a:t>
            </a:r>
            <a:r>
              <a:rPr lang="de-DE" dirty="0" smtClean="0"/>
              <a:t> </a:t>
            </a:r>
            <a:r>
              <a:rPr lang="de-DE" dirty="0" err="1" smtClean="0"/>
              <a:t>production</a:t>
            </a:r>
            <a:r>
              <a:rPr lang="de-DE" dirty="0" smtClean="0"/>
              <a:t> </a:t>
            </a:r>
            <a:r>
              <a:rPr lang="de-DE" dirty="0" err="1" smtClean="0"/>
              <a:t>function</a:t>
            </a:r>
            <a:r>
              <a:rPr lang="de-DE" dirty="0" smtClean="0"/>
              <a:t> </a:t>
            </a:r>
            <a:r>
              <a:rPr lang="de-DE" dirty="0" err="1" smtClean="0"/>
              <a:t>reconsidered</a:t>
            </a:r>
            <a:r>
              <a:rPr lang="de-DE" dirty="0" smtClean="0"/>
              <a:t> – </a:t>
            </a:r>
            <a:r>
              <a:rPr lang="de-DE" dirty="0" err="1" smtClean="0"/>
              <a:t>the</a:t>
            </a:r>
            <a:r>
              <a:rPr lang="de-DE" dirty="0" smtClean="0"/>
              <a:t> </a:t>
            </a:r>
            <a:r>
              <a:rPr lang="de-DE" dirty="0" err="1" smtClean="0"/>
              <a:t>knowledge</a:t>
            </a:r>
            <a:r>
              <a:rPr lang="de-DE" dirty="0" smtClean="0"/>
              <a:t> </a:t>
            </a:r>
            <a:r>
              <a:rPr lang="de-DE" dirty="0" err="1" smtClean="0"/>
              <a:t>is</a:t>
            </a:r>
            <a:r>
              <a:rPr lang="de-DE" dirty="0" smtClean="0"/>
              <a:t> </a:t>
            </a:r>
            <a:r>
              <a:rPr lang="de-DE" dirty="0" err="1" smtClean="0"/>
              <a:t>exogenous</a:t>
            </a:r>
            <a:r>
              <a:rPr lang="de-DE" dirty="0" smtClean="0"/>
              <a:t> </a:t>
            </a:r>
            <a:r>
              <a:rPr lang="de-DE" dirty="0" err="1" smtClean="0"/>
              <a:t>and</a:t>
            </a:r>
            <a:r>
              <a:rPr lang="de-DE" dirty="0" smtClean="0"/>
              <a:t> </a:t>
            </a:r>
            <a:r>
              <a:rPr lang="de-DE" dirty="0" err="1" smtClean="0"/>
              <a:t>the</a:t>
            </a:r>
            <a:r>
              <a:rPr lang="de-DE" dirty="0" smtClean="0"/>
              <a:t> </a:t>
            </a:r>
            <a:r>
              <a:rPr lang="de-DE" dirty="0" err="1" smtClean="0"/>
              <a:t>creation</a:t>
            </a:r>
            <a:r>
              <a:rPr lang="de-DE" dirty="0" smtClean="0"/>
              <a:t> </a:t>
            </a:r>
            <a:r>
              <a:rPr lang="de-DE" dirty="0" err="1" smtClean="0"/>
              <a:t>of</a:t>
            </a:r>
            <a:r>
              <a:rPr lang="de-DE" dirty="0" smtClean="0"/>
              <a:t> a </a:t>
            </a:r>
            <a:r>
              <a:rPr lang="de-DE" dirty="0" err="1" smtClean="0"/>
              <a:t>new</a:t>
            </a:r>
            <a:r>
              <a:rPr lang="de-DE" dirty="0" smtClean="0"/>
              <a:t> firm </a:t>
            </a:r>
            <a:r>
              <a:rPr lang="de-DE" dirty="0" err="1" smtClean="0"/>
              <a:t>is</a:t>
            </a:r>
            <a:r>
              <a:rPr lang="de-DE" dirty="0" smtClean="0"/>
              <a:t> </a:t>
            </a:r>
            <a:r>
              <a:rPr lang="de-DE" dirty="0" err="1" smtClean="0"/>
              <a:t>endogenous</a:t>
            </a:r>
            <a:endParaRPr lang="de-DE" dirty="0"/>
          </a:p>
        </p:txBody>
      </p:sp>
    </p:spTree>
    <p:extLst>
      <p:ext uri="{BB962C8B-B14F-4D97-AF65-F5344CB8AC3E}">
        <p14:creationId xmlns:p14="http://schemas.microsoft.com/office/powerpoint/2010/main" val="3070081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D11CC22-0228-4EC2-B0EE-6159EE057A4A}" type="slidenum">
              <a:rPr lang="en-US" altLang="en-US"/>
              <a:pPr/>
              <a:t>16</a:t>
            </a:fld>
            <a:endParaRPr lang="en-US" altLang="en-US"/>
          </a:p>
        </p:txBody>
      </p:sp>
      <p:sp>
        <p:nvSpPr>
          <p:cNvPr id="105474" name="Rectangle 2"/>
          <p:cNvSpPr>
            <a:spLocks noGrp="1" noChangeArrowheads="1"/>
          </p:cNvSpPr>
          <p:nvPr>
            <p:ph type="title"/>
          </p:nvPr>
        </p:nvSpPr>
        <p:spPr/>
        <p:txBody>
          <a:bodyPr/>
          <a:lstStyle/>
          <a:p>
            <a:r>
              <a:rPr lang="en-US"/>
              <a:t> How is Knowledge Different?</a:t>
            </a:r>
          </a:p>
        </p:txBody>
      </p:sp>
      <p:sp>
        <p:nvSpPr>
          <p:cNvPr id="105475" name="Rectangle 3"/>
          <p:cNvSpPr>
            <a:spLocks noGrp="1" noChangeArrowheads="1"/>
          </p:cNvSpPr>
          <p:nvPr>
            <p:ph type="body" idx="1"/>
          </p:nvPr>
        </p:nvSpPr>
        <p:spPr/>
        <p:txBody>
          <a:bodyPr/>
          <a:lstStyle/>
          <a:p>
            <a:r>
              <a:rPr lang="en-US"/>
              <a:t>Non-excludable &amp; non-exhaustive</a:t>
            </a:r>
            <a:br>
              <a:rPr lang="en-US"/>
            </a:br>
            <a:r>
              <a:rPr lang="en-US"/>
              <a:t>(Arrow, 1962)</a:t>
            </a:r>
          </a:p>
          <a:p>
            <a:endParaRPr lang="en-US"/>
          </a:p>
          <a:p>
            <a:r>
              <a:rPr lang="en-US"/>
              <a:t>Hyper uncertainty, asymmetries &amp; transactions cost </a:t>
            </a:r>
            <a:br>
              <a:rPr lang="en-US"/>
            </a:br>
            <a:r>
              <a:rPr lang="en-US"/>
              <a:t>(Arrow, 1962)</a:t>
            </a:r>
          </a:p>
        </p:txBody>
      </p:sp>
    </p:spTree>
    <p:extLst>
      <p:ext uri="{BB962C8B-B14F-4D97-AF65-F5344CB8AC3E}">
        <p14:creationId xmlns:p14="http://schemas.microsoft.com/office/powerpoint/2010/main" val="4241931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de-DE"/>
              <a:t>The Knowledge Filter</a:t>
            </a:r>
            <a:endParaRPr lang="en-US" sz="3300"/>
          </a:p>
        </p:txBody>
      </p:sp>
      <p:sp>
        <p:nvSpPr>
          <p:cNvPr id="18435" name="Rectangle 3"/>
          <p:cNvSpPr>
            <a:spLocks noGrp="1" noChangeArrowheads="1"/>
          </p:cNvSpPr>
          <p:nvPr>
            <p:ph type="body" idx="1"/>
          </p:nvPr>
        </p:nvSpPr>
        <p:spPr/>
        <p:txBody>
          <a:bodyPr/>
          <a:lstStyle/>
          <a:p>
            <a:pPr>
              <a:buFontTx/>
              <a:buNone/>
            </a:pPr>
            <a:r>
              <a:rPr lang="en-US"/>
              <a:t>	“</a:t>
            </a:r>
            <a:r>
              <a:rPr lang="en-US" sz="2600" i="1"/>
              <a:t>A wealth of scientific talent at American colleges and universities – talent responsible for the development of numerous innovative scientific breakthroughs each year – is going to waste as a result of bureaucratic red tape and illogical government regulations…What sense does it make to spend billions of dollars each year on government-supported research and then prevent new developments from benefiting the American people because of dumb bureaucratic red tape</a:t>
            </a:r>
            <a:r>
              <a:rPr lang="en-US" sz="2600"/>
              <a:t>?”</a:t>
            </a:r>
            <a:br>
              <a:rPr lang="en-US" sz="2600"/>
            </a:br>
            <a:r>
              <a:rPr lang="en-US" sz="2600"/>
              <a:t/>
            </a:r>
            <a:br>
              <a:rPr lang="en-US" sz="2600"/>
            </a:br>
            <a:r>
              <a:rPr lang="en-US" sz="2600"/>
              <a:t>		</a:t>
            </a:r>
            <a:r>
              <a:rPr lang="en-US" sz="2200"/>
              <a:t>U.S. Senator Birch Bayh, 1980</a:t>
            </a:r>
          </a:p>
        </p:txBody>
      </p:sp>
    </p:spTree>
    <p:extLst>
      <p:ext uri="{BB962C8B-B14F-4D97-AF65-F5344CB8AC3E}">
        <p14:creationId xmlns:p14="http://schemas.microsoft.com/office/powerpoint/2010/main" val="1487415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de.sap.info/wp-content/uploads/2010/02/Hopp_Plattner_Tschira_Wellenreuther.jpg"/>
          <p:cNvPicPr>
            <a:picLocks noChangeAspect="1" noChangeArrowheads="1"/>
          </p:cNvPicPr>
          <p:nvPr/>
        </p:nvPicPr>
        <p:blipFill>
          <a:blip r:embed="rId2" cstate="print"/>
          <a:srcRect/>
          <a:stretch>
            <a:fillRect/>
          </a:stretch>
        </p:blipFill>
        <p:spPr bwMode="auto">
          <a:xfrm>
            <a:off x="914400" y="990600"/>
            <a:ext cx="70866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images.businessweek.com/ss/06/07/top_brands/image/sap.jpg"/>
          <p:cNvPicPr>
            <a:picLocks noChangeAspect="1" noChangeArrowheads="1"/>
          </p:cNvPicPr>
          <p:nvPr/>
        </p:nvPicPr>
        <p:blipFill>
          <a:blip r:embed="rId2" cstate="print"/>
          <a:srcRect/>
          <a:stretch>
            <a:fillRect/>
          </a:stretch>
        </p:blipFill>
        <p:spPr bwMode="auto">
          <a:xfrm>
            <a:off x="381000" y="685800"/>
            <a:ext cx="73152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Entrepreneurship Research?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Organizational Context</a:t>
            </a:r>
            <a:br>
              <a:rPr lang="en-US" dirty="0" smtClean="0"/>
            </a:br>
            <a:r>
              <a:rPr lang="en-US" dirty="0" smtClean="0"/>
              <a:t>--Small Firm (SME)</a:t>
            </a:r>
            <a:br>
              <a:rPr lang="en-US" dirty="0" smtClean="0"/>
            </a:br>
            <a:r>
              <a:rPr lang="en-US" dirty="0" smtClean="0"/>
              <a:t>--New Firm(Startup)</a:t>
            </a:r>
            <a:br>
              <a:rPr lang="en-US" dirty="0" smtClean="0"/>
            </a:br>
            <a:r>
              <a:rPr lang="en-US" dirty="0" smtClean="0"/>
              <a:t>--(Nascent) Individual</a:t>
            </a:r>
            <a:r>
              <a:rPr lang="en-US" dirty="0"/>
              <a:t/>
            </a:r>
            <a:br>
              <a:rPr lang="en-US" dirty="0"/>
            </a:br>
            <a:r>
              <a:rPr lang="en-US" dirty="0" smtClean="0"/>
              <a:t>--Business Owner</a:t>
            </a:r>
          </a:p>
          <a:p>
            <a:r>
              <a:rPr lang="en-US" dirty="0" smtClean="0"/>
              <a:t>Behavior</a:t>
            </a:r>
            <a:br>
              <a:rPr lang="en-US" dirty="0" smtClean="0"/>
            </a:br>
            <a:r>
              <a:rPr lang="en-US" dirty="0" smtClean="0"/>
              <a:t>--Opportunity Recognition/Creation</a:t>
            </a:r>
            <a:r>
              <a:rPr lang="en-US" dirty="0"/>
              <a:t/>
            </a:r>
            <a:br>
              <a:rPr lang="en-US" dirty="0"/>
            </a:br>
            <a:r>
              <a:rPr lang="en-US" dirty="0" smtClean="0"/>
              <a:t>--Opportunity Exploitation</a:t>
            </a:r>
          </a:p>
          <a:p>
            <a:r>
              <a:rPr lang="en-US" dirty="0" smtClean="0"/>
              <a:t>Performance</a:t>
            </a:r>
            <a:br>
              <a:rPr lang="en-US" dirty="0" smtClean="0"/>
            </a:br>
            <a:r>
              <a:rPr lang="en-US" dirty="0" smtClean="0"/>
              <a:t>--Innovation</a:t>
            </a:r>
            <a:r>
              <a:rPr lang="en-US" dirty="0"/>
              <a:t/>
            </a:r>
            <a:br>
              <a:rPr lang="en-US" dirty="0"/>
            </a:br>
            <a:r>
              <a:rPr lang="en-US" dirty="0" smtClean="0"/>
              <a:t>--Growth (Gazelles)</a:t>
            </a:r>
          </a:p>
          <a:p>
            <a:endParaRPr lang="en-US" dirty="0" smtClean="0"/>
          </a:p>
        </p:txBody>
      </p:sp>
    </p:spTree>
    <p:extLst>
      <p:ext uri="{BB962C8B-B14F-4D97-AF65-F5344CB8AC3E}">
        <p14:creationId xmlns:p14="http://schemas.microsoft.com/office/powerpoint/2010/main" val="1672190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Xeorx</a:t>
            </a:r>
            <a:r>
              <a:rPr lang="en-US" dirty="0" smtClean="0"/>
              <a:t> PARC’s Discarded Inventions</a:t>
            </a:r>
            <a:endParaRPr lang="en-US" dirty="0"/>
          </a:p>
        </p:txBody>
      </p:sp>
      <p:pic>
        <p:nvPicPr>
          <p:cNvPr id="7170" name="Picture 2"/>
          <p:cNvPicPr>
            <a:picLocks noGrp="1" noChangeAspect="1" noChangeArrowheads="1"/>
          </p:cNvPicPr>
          <p:nvPr>
            <p:ph sz="half" idx="1"/>
          </p:nvPr>
        </p:nvPicPr>
        <p:blipFill>
          <a:blip r:embed="rId2" cstate="print"/>
          <a:srcRect/>
          <a:stretch>
            <a:fillRect/>
          </a:stretch>
        </p:blipFill>
        <p:spPr bwMode="auto">
          <a:xfrm>
            <a:off x="457200" y="2421401"/>
            <a:ext cx="4038600" cy="2883560"/>
          </a:xfrm>
          <a:prstGeom prst="rect">
            <a:avLst/>
          </a:prstGeom>
          <a:noFill/>
          <a:ln w="9525">
            <a:noFill/>
            <a:miter lim="800000"/>
            <a:headEnd/>
            <a:tailEnd/>
          </a:ln>
        </p:spPr>
      </p:pic>
      <p:pic>
        <p:nvPicPr>
          <p:cNvPr id="7171" name="Picture 3"/>
          <p:cNvPicPr>
            <a:picLocks noGrp="1" noChangeAspect="1" noChangeArrowheads="1"/>
          </p:cNvPicPr>
          <p:nvPr>
            <p:ph sz="half" idx="2"/>
          </p:nvPr>
        </p:nvPicPr>
        <p:blipFill>
          <a:blip r:embed="rId3" cstate="print"/>
          <a:srcRect/>
          <a:stretch>
            <a:fillRect/>
          </a:stretch>
        </p:blipFill>
        <p:spPr bwMode="auto">
          <a:xfrm>
            <a:off x="5619750" y="2467769"/>
            <a:ext cx="2095500" cy="2790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476500" y="1862138"/>
            <a:ext cx="4191000" cy="3133725"/>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Apple Computer Founders</a:t>
            </a:r>
            <a:endParaRPr lang="en-US" dirty="0"/>
          </a:p>
        </p:txBody>
      </p:sp>
      <p:sp>
        <p:nvSpPr>
          <p:cNvPr id="4" name="Content Placeholder 3"/>
          <p:cNvSpPr>
            <a:spLocks noGrp="1"/>
          </p:cNvSpPr>
          <p:nvPr>
            <p:ph idx="1"/>
          </p:nvPr>
        </p:nvSpPr>
        <p:spPr/>
        <p:txBody>
          <a:bodyPr/>
          <a:lstStyle/>
          <a:p>
            <a:pPr>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Knowledge Spillover Theory of Entrepreneurship</a:t>
            </a:r>
            <a:endParaRPr lang="en-US" dirty="0"/>
          </a:p>
        </p:txBody>
      </p:sp>
      <p:sp>
        <p:nvSpPr>
          <p:cNvPr id="3" name="Content Placeholder 2"/>
          <p:cNvSpPr>
            <a:spLocks noGrp="1"/>
          </p:cNvSpPr>
          <p:nvPr>
            <p:ph idx="1"/>
          </p:nvPr>
        </p:nvSpPr>
        <p:spPr/>
        <p:txBody>
          <a:bodyPr/>
          <a:lstStyle/>
          <a:p>
            <a:pPr>
              <a:buNone/>
            </a:pPr>
            <a:r>
              <a:rPr lang="en-US" dirty="0" smtClean="0"/>
              <a:t>Entrepreneurship -  Innovation -  	Growth</a:t>
            </a:r>
          </a:p>
          <a:p>
            <a:pPr>
              <a:buNone/>
            </a:pPr>
            <a:endParaRPr lang="en-US" dirty="0"/>
          </a:p>
          <a:p>
            <a:pPr>
              <a:buNone/>
            </a:pPr>
            <a:r>
              <a:rPr lang="en-US" dirty="0" smtClean="0"/>
              <a:t>Behavior- Organization- Performance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err="1" smtClean="0"/>
              <a:t>Knowledge</a:t>
            </a:r>
            <a:r>
              <a:rPr lang="de-DE" dirty="0" smtClean="0"/>
              <a:t> </a:t>
            </a:r>
            <a:r>
              <a:rPr lang="de-DE" dirty="0" err="1" smtClean="0"/>
              <a:t>Spillover</a:t>
            </a:r>
            <a:r>
              <a:rPr lang="de-DE" dirty="0" smtClean="0"/>
              <a:t> </a:t>
            </a:r>
            <a:r>
              <a:rPr lang="de-DE" dirty="0" err="1" smtClean="0"/>
              <a:t>Entrepreurship</a:t>
            </a:r>
            <a:endParaRPr lang="de-DE" dirty="0"/>
          </a:p>
        </p:txBody>
      </p:sp>
      <p:sp>
        <p:nvSpPr>
          <p:cNvPr id="3" name="Content Placeholder 2"/>
          <p:cNvSpPr>
            <a:spLocks noGrp="1"/>
          </p:cNvSpPr>
          <p:nvPr>
            <p:ph idx="1"/>
          </p:nvPr>
        </p:nvSpPr>
        <p:spPr/>
        <p:txBody>
          <a:bodyPr>
            <a:normAutofit fontScale="85000" lnSpcReduction="20000"/>
          </a:bodyPr>
          <a:lstStyle/>
          <a:p>
            <a:r>
              <a:rPr lang="en-US" dirty="0" err="1"/>
              <a:t>Acs</a:t>
            </a:r>
            <a:r>
              <a:rPr lang="en-US" dirty="0"/>
              <a:t>, </a:t>
            </a:r>
            <a:r>
              <a:rPr lang="en-US" dirty="0" err="1"/>
              <a:t>Zoltan</a:t>
            </a:r>
            <a:r>
              <a:rPr lang="en-US" dirty="0"/>
              <a:t> J. and David B. </a:t>
            </a:r>
            <a:r>
              <a:rPr lang="en-US" dirty="0" err="1"/>
              <a:t>Audretsch</a:t>
            </a:r>
            <a:r>
              <a:rPr lang="en-US" dirty="0"/>
              <a:t>, 2010, “Knowledge Spillover Entrepreneurship,” in Z.J. </a:t>
            </a:r>
            <a:r>
              <a:rPr lang="en-US" dirty="0" err="1"/>
              <a:t>Acs</a:t>
            </a:r>
            <a:r>
              <a:rPr lang="en-US" dirty="0"/>
              <a:t> and D.B. </a:t>
            </a:r>
            <a:r>
              <a:rPr lang="en-US" dirty="0" err="1"/>
              <a:t>Audretsch</a:t>
            </a:r>
            <a:r>
              <a:rPr lang="en-US" dirty="0"/>
              <a:t> (eds.), </a:t>
            </a:r>
            <a:r>
              <a:rPr lang="en-US" i="1" dirty="0"/>
              <a:t>Handbook of Entrepreneurship Research</a:t>
            </a:r>
            <a:r>
              <a:rPr lang="en-US" dirty="0"/>
              <a:t> (New York: Springer).</a:t>
            </a:r>
            <a:endParaRPr lang="de-DE" dirty="0"/>
          </a:p>
          <a:p>
            <a:r>
              <a:rPr lang="en-US" dirty="0"/>
              <a:t>Cohen, W. and </a:t>
            </a:r>
            <a:r>
              <a:rPr lang="en-US" dirty="0" err="1"/>
              <a:t>Levinthal</a:t>
            </a:r>
            <a:r>
              <a:rPr lang="en-US" dirty="0"/>
              <a:t>, D. (1989). Innovation and Learning. </a:t>
            </a:r>
            <a:r>
              <a:rPr lang="en-US" i="1" dirty="0"/>
              <a:t>The Economic Journal, 99</a:t>
            </a:r>
            <a:r>
              <a:rPr lang="en-US" dirty="0"/>
              <a:t>, 569-596.</a:t>
            </a:r>
            <a:endParaRPr lang="de-DE" dirty="0"/>
          </a:p>
          <a:p>
            <a:r>
              <a:rPr lang="en-US" dirty="0" err="1"/>
              <a:t>Griliches</a:t>
            </a:r>
            <a:r>
              <a:rPr lang="en-US" dirty="0"/>
              <a:t>, Z. (1992). The Search for R&amp;D Spillovers. </a:t>
            </a:r>
            <a:r>
              <a:rPr lang="en-US" i="1" dirty="0"/>
              <a:t>Scandinavian Journal of Economics, 94</a:t>
            </a:r>
            <a:r>
              <a:rPr lang="en-US" dirty="0"/>
              <a:t>, 29-47. </a:t>
            </a:r>
            <a:endParaRPr lang="de-DE" dirty="0"/>
          </a:p>
          <a:p>
            <a:r>
              <a:rPr lang="en-US" dirty="0" err="1"/>
              <a:t>Zucker</a:t>
            </a:r>
            <a:r>
              <a:rPr lang="en-US" dirty="0"/>
              <a:t>, L., Darby, M. and Armstrong, J. (1998). Intellectual Human Capital and the Birth of U.S. Biotechnology Enterprises. </a:t>
            </a:r>
            <a:r>
              <a:rPr lang="en-US" i="1" dirty="0"/>
              <a:t>American Economic Review,</a:t>
            </a:r>
            <a:r>
              <a:rPr lang="en-US" dirty="0"/>
              <a:t> </a:t>
            </a:r>
            <a:r>
              <a:rPr lang="en-US" i="1" dirty="0"/>
              <a:t>88</a:t>
            </a:r>
            <a:r>
              <a:rPr lang="en-US" dirty="0"/>
              <a:t>, 290-306.  </a:t>
            </a:r>
            <a:endParaRPr lang="de-DE" dirty="0"/>
          </a:p>
          <a:p>
            <a:endParaRPr lang="de-DE" dirty="0"/>
          </a:p>
        </p:txBody>
      </p:sp>
    </p:spTree>
    <p:extLst>
      <p:ext uri="{BB962C8B-B14F-4D97-AF65-F5344CB8AC3E}">
        <p14:creationId xmlns:p14="http://schemas.microsoft.com/office/powerpoint/2010/main" val="825713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382000" cy="533400"/>
          </a:xfrm>
        </p:spPr>
        <p:txBody>
          <a:bodyPr>
            <a:normAutofit fontScale="90000"/>
          </a:bodyPr>
          <a:lstStyle/>
          <a:p>
            <a:r>
              <a:rPr lang="en-US" dirty="0" smtClean="0"/>
              <a:t>Silicon Valley Semi-Conductor Spinoffs</a:t>
            </a:r>
            <a:endParaRPr lang="en-US" dirty="0"/>
          </a:p>
        </p:txBody>
      </p:sp>
      <p:graphicFrame>
        <p:nvGraphicFramePr>
          <p:cNvPr id="7" name="Content Placeholder 6"/>
          <p:cNvGraphicFramePr>
            <a:graphicFrameLocks noGrp="1"/>
          </p:cNvGraphicFramePr>
          <p:nvPr>
            <p:ph idx="1"/>
          </p:nvPr>
        </p:nvGraphicFramePr>
        <p:xfrm>
          <a:off x="457200" y="457200"/>
          <a:ext cx="8229600" cy="5821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ight Arrow 8"/>
          <p:cNvSpPr/>
          <p:nvPr/>
        </p:nvSpPr>
        <p:spPr>
          <a:xfrm>
            <a:off x="7467600" y="3657600"/>
            <a:ext cx="2286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2509838" y="1804988"/>
            <a:ext cx="4124325" cy="3248025"/>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Microsoft Founding Team</a:t>
            </a:r>
            <a:endParaRPr lang="en-US" dirty="0"/>
          </a:p>
        </p:txBody>
      </p:sp>
      <p:sp>
        <p:nvSpPr>
          <p:cNvPr id="6" name="Content Placeholder 5"/>
          <p:cNvSpPr>
            <a:spLocks noGrp="1"/>
          </p:cNvSpPr>
          <p:nvPr>
            <p:ph idx="1"/>
          </p:nvPr>
        </p:nvSpPr>
        <p:spPr/>
        <p:txBody>
          <a:bodyPr/>
          <a:lstStyle/>
          <a:p>
            <a:pPr>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Spinoffs</a:t>
            </a:r>
            <a:endParaRPr lang="de-DE" dirty="0"/>
          </a:p>
        </p:txBody>
      </p:sp>
      <p:sp>
        <p:nvSpPr>
          <p:cNvPr id="3" name="Content Placeholder 2"/>
          <p:cNvSpPr>
            <a:spLocks noGrp="1"/>
          </p:cNvSpPr>
          <p:nvPr>
            <p:ph idx="1"/>
          </p:nvPr>
        </p:nvSpPr>
        <p:spPr/>
        <p:txBody>
          <a:bodyPr/>
          <a:lstStyle/>
          <a:p>
            <a:r>
              <a:rPr lang="en-US" dirty="0" err="1"/>
              <a:t>Klepper</a:t>
            </a:r>
            <a:r>
              <a:rPr lang="en-US" dirty="0"/>
              <a:t>, Steven, 1996,  “Entry, Exit, Growth, and Innovation over the Product Life Cycle,” </a:t>
            </a:r>
            <a:r>
              <a:rPr lang="en-US" i="1" dirty="0"/>
              <a:t>American Economic Review,</a:t>
            </a:r>
            <a:r>
              <a:rPr lang="en-US" dirty="0"/>
              <a:t> </a:t>
            </a:r>
            <a:r>
              <a:rPr lang="en-US" i="1" dirty="0"/>
              <a:t>86,</a:t>
            </a:r>
            <a:r>
              <a:rPr lang="en-US" dirty="0"/>
              <a:t> 562-583.</a:t>
            </a:r>
            <a:endParaRPr lang="de-DE" dirty="0"/>
          </a:p>
          <a:p>
            <a:r>
              <a:rPr lang="en-US" dirty="0" err="1"/>
              <a:t>Klepper</a:t>
            </a:r>
            <a:r>
              <a:rPr lang="en-US" dirty="0"/>
              <a:t>, Steven and S. Sleeper, 2005, “Entry by Spinoffs,” </a:t>
            </a:r>
            <a:r>
              <a:rPr lang="en-US" i="1" dirty="0"/>
              <a:t>Management Science</a:t>
            </a:r>
            <a:r>
              <a:rPr lang="en-US" dirty="0"/>
              <a:t>, 21, 97-1016.</a:t>
            </a:r>
            <a:endParaRPr lang="de-DE" dirty="0"/>
          </a:p>
          <a:p>
            <a:endParaRPr lang="de-DE" dirty="0"/>
          </a:p>
        </p:txBody>
      </p:sp>
    </p:spTree>
    <p:extLst>
      <p:ext uri="{BB962C8B-B14F-4D97-AF65-F5344CB8AC3E}">
        <p14:creationId xmlns:p14="http://schemas.microsoft.com/office/powerpoint/2010/main" val="1802362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en-US" sz="4000" dirty="0"/>
              <a:t>Two </a:t>
            </a:r>
            <a:r>
              <a:rPr lang="en-US" sz="4000" dirty="0" smtClean="0"/>
              <a:t>Dimensions </a:t>
            </a:r>
            <a:r>
              <a:rPr lang="en-US" sz="4000" dirty="0"/>
              <a:t>of Knowledge Spillovers</a:t>
            </a:r>
          </a:p>
        </p:txBody>
      </p:sp>
      <p:sp>
        <p:nvSpPr>
          <p:cNvPr id="12291" name="Rectangle 3"/>
          <p:cNvSpPr>
            <a:spLocks noGrp="1" noChangeArrowheads="1"/>
          </p:cNvSpPr>
          <p:nvPr>
            <p:ph type="body" idx="1"/>
          </p:nvPr>
        </p:nvSpPr>
        <p:spPr/>
        <p:txBody>
          <a:bodyPr/>
          <a:lstStyle/>
          <a:p>
            <a:pPr>
              <a:lnSpc>
                <a:spcPct val="90000"/>
              </a:lnSpc>
            </a:pPr>
            <a:r>
              <a:rPr lang="en-US" sz="2400" b="1"/>
              <a:t>Geography</a:t>
            </a:r>
            <a:r>
              <a:rPr lang="en-US" sz="2400"/>
              <a:t> – Clusters within Close Spatial Proximity to Knowledge Source</a:t>
            </a:r>
          </a:p>
          <a:p>
            <a:pPr>
              <a:lnSpc>
                <a:spcPct val="90000"/>
              </a:lnSpc>
              <a:buFontTx/>
              <a:buNone/>
            </a:pPr>
            <a:r>
              <a:rPr lang="en-US" sz="2400"/>
              <a:t>	(Adam B. Jaffe, Manuel Trajtenberg, and Rebecca Henderson, 1993, “Geographic Localization of Knowledge Spillovers as Evidenced by Patent Citations,” </a:t>
            </a:r>
            <a:r>
              <a:rPr lang="en-US" sz="2400" i="1"/>
              <a:t>Quarterly Journal of Economics</a:t>
            </a:r>
            <a:r>
              <a:rPr lang="en-US" sz="2400"/>
              <a:t>; Annalee Saxenian, 1994, </a:t>
            </a:r>
            <a:r>
              <a:rPr lang="en-US" sz="2400" i="1"/>
              <a:t>Regional Advantage</a:t>
            </a:r>
            <a:r>
              <a:rPr lang="en-US" sz="2400"/>
              <a:t>; Harvard University Press.)</a:t>
            </a:r>
          </a:p>
          <a:p>
            <a:pPr>
              <a:lnSpc>
                <a:spcPct val="90000"/>
              </a:lnSpc>
            </a:pPr>
            <a:r>
              <a:rPr lang="en-US" sz="2400" b="1"/>
              <a:t>Organizational </a:t>
            </a:r>
            <a:r>
              <a:rPr lang="en-US" sz="2400"/>
              <a:t>– Role of Entrepreneurial New Firms as Conduit of Knowledge Spillovers</a:t>
            </a:r>
            <a:br>
              <a:rPr lang="en-US" sz="2400"/>
            </a:br>
            <a:r>
              <a:rPr lang="en-US" sz="2400"/>
              <a:t>(R. Agarwal et al., “The Process of Creative Construction: Knowledge Spillovers, Entrepreneurship and Economic Growth,”,” </a:t>
            </a:r>
            <a:r>
              <a:rPr lang="en-US" sz="2400" i="1"/>
              <a:t>Strategic Entrepreneurship Journal</a:t>
            </a:r>
            <a:r>
              <a:rPr lang="en-US" sz="2400"/>
              <a:t>, 2008.</a:t>
            </a:r>
            <a:r>
              <a:rPr lang="en-US" sz="2400" b="1"/>
              <a:t>                                          </a:t>
            </a:r>
          </a:p>
          <a:p>
            <a:pPr>
              <a:lnSpc>
                <a:spcPct val="90000"/>
              </a:lnSpc>
              <a:buFontTx/>
              <a:buNone/>
            </a:pPr>
            <a:endParaRPr lang="en-US" sz="2400"/>
          </a:p>
          <a:p>
            <a:pPr>
              <a:lnSpc>
                <a:spcPct val="90000"/>
              </a:lnSpc>
              <a:buFontTx/>
              <a:buNone/>
            </a:pPr>
            <a:endParaRPr lang="en-US" sz="2400"/>
          </a:p>
        </p:txBody>
      </p:sp>
    </p:spTree>
    <p:extLst>
      <p:ext uri="{BB962C8B-B14F-4D97-AF65-F5344CB8AC3E}">
        <p14:creationId xmlns:p14="http://schemas.microsoft.com/office/powerpoint/2010/main" val="4221507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The </a:t>
            </a:r>
            <a:r>
              <a:rPr lang="de-DE" dirty="0" err="1" smtClean="0"/>
              <a:t>Geography</a:t>
            </a:r>
            <a:r>
              <a:rPr lang="de-DE" dirty="0" smtClean="0"/>
              <a:t> </a:t>
            </a:r>
            <a:r>
              <a:rPr lang="de-DE" dirty="0" err="1" smtClean="0"/>
              <a:t>of</a:t>
            </a:r>
            <a:r>
              <a:rPr lang="de-DE" dirty="0" smtClean="0"/>
              <a:t> Innovation</a:t>
            </a:r>
            <a:endParaRPr lang="de-DE"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42088" y="1865181"/>
            <a:ext cx="7659824" cy="399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050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Cluster Context</a:t>
            </a:r>
          </a:p>
        </p:txBody>
      </p:sp>
      <p:sp>
        <p:nvSpPr>
          <p:cNvPr id="11267" name="Rectangle 3"/>
          <p:cNvSpPr>
            <a:spLocks noGrp="1" noChangeArrowheads="1"/>
          </p:cNvSpPr>
          <p:nvPr>
            <p:ph type="body" idx="1"/>
          </p:nvPr>
        </p:nvSpPr>
        <p:spPr/>
        <p:txBody>
          <a:bodyPr/>
          <a:lstStyle/>
          <a:p>
            <a:pPr>
              <a:lnSpc>
                <a:spcPct val="90000"/>
              </a:lnSpc>
            </a:pPr>
            <a:r>
              <a:rPr lang="en-US" sz="2800"/>
              <a:t>Cluster: “The location of complementary and interacting firms, individuals and institutions within close geographic proximity”</a:t>
            </a:r>
          </a:p>
          <a:p>
            <a:pPr>
              <a:lnSpc>
                <a:spcPct val="90000"/>
              </a:lnSpc>
            </a:pPr>
            <a:r>
              <a:rPr lang="en-US" sz="2800"/>
              <a:t>Michael Porter, “firms in downstream industries (that is channels or customers); producers of complementary products; specialized infrastructure providers; government and universities, think tanks, vocational training providers); and standards/setting agencies”</a:t>
            </a:r>
          </a:p>
          <a:p>
            <a:pPr>
              <a:lnSpc>
                <a:spcPct val="90000"/>
              </a:lnSpc>
              <a:buFontTx/>
              <a:buNone/>
            </a:pPr>
            <a:r>
              <a:rPr lang="en-US" sz="2800"/>
              <a:t>	(M.E. Porter, “On Competition,” Harvard Business School Publishing, 1999, p. 199.)</a:t>
            </a:r>
          </a:p>
        </p:txBody>
      </p:sp>
    </p:spTree>
    <p:extLst>
      <p:ext uri="{BB962C8B-B14F-4D97-AF65-F5344CB8AC3E}">
        <p14:creationId xmlns:p14="http://schemas.microsoft.com/office/powerpoint/2010/main" val="125483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Context</a:t>
            </a:r>
            <a:endParaRPr lang="en-US" dirty="0"/>
          </a:p>
        </p:txBody>
      </p:sp>
      <p:sp>
        <p:nvSpPr>
          <p:cNvPr id="3" name="Content Placeholder 2"/>
          <p:cNvSpPr>
            <a:spLocks noGrp="1"/>
          </p:cNvSpPr>
          <p:nvPr>
            <p:ph idx="1"/>
          </p:nvPr>
        </p:nvSpPr>
        <p:spPr/>
        <p:txBody>
          <a:bodyPr/>
          <a:lstStyle/>
          <a:p>
            <a:r>
              <a:rPr lang="en-US" dirty="0" smtClean="0"/>
              <a:t>Small Firm (SME)</a:t>
            </a:r>
          </a:p>
          <a:p>
            <a:r>
              <a:rPr lang="en-US" dirty="0" smtClean="0"/>
              <a:t>New Firm(Startup)</a:t>
            </a:r>
          </a:p>
          <a:p>
            <a:r>
              <a:rPr lang="en-US" dirty="0" smtClean="0"/>
              <a:t>(Nascent) Individual</a:t>
            </a:r>
          </a:p>
          <a:p>
            <a:r>
              <a:rPr lang="en-US" dirty="0" smtClean="0"/>
              <a:t>Business Owner</a:t>
            </a:r>
            <a:endParaRPr lang="en-US" dirty="0"/>
          </a:p>
        </p:txBody>
      </p:sp>
    </p:spTree>
    <p:extLst>
      <p:ext uri="{BB962C8B-B14F-4D97-AF65-F5344CB8AC3E}">
        <p14:creationId xmlns:p14="http://schemas.microsoft.com/office/powerpoint/2010/main" val="15580830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4000"/>
              <a:t>Stylized Facts for Geographic Clusters</a:t>
            </a:r>
          </a:p>
        </p:txBody>
      </p:sp>
      <p:sp>
        <p:nvSpPr>
          <p:cNvPr id="19459" name="Rectangle 3"/>
          <p:cNvSpPr>
            <a:spLocks noGrp="1" noChangeArrowheads="1"/>
          </p:cNvSpPr>
          <p:nvPr>
            <p:ph type="body" idx="1"/>
          </p:nvPr>
        </p:nvSpPr>
        <p:spPr/>
        <p:txBody>
          <a:bodyPr/>
          <a:lstStyle/>
          <a:p>
            <a:r>
              <a:rPr lang="en-US" sz="2800" b="1" i="1"/>
              <a:t>Emergence of Knowledge-Based Clusters</a:t>
            </a:r>
            <a:br>
              <a:rPr lang="en-US" sz="2800" b="1" i="1"/>
            </a:br>
            <a:r>
              <a:rPr lang="en-US" sz="2800"/>
              <a:t>(AnnaLee Saxenien, </a:t>
            </a:r>
            <a:r>
              <a:rPr lang="en-US" sz="2800" i="1"/>
              <a:t>Regional Advantage</a:t>
            </a:r>
            <a:r>
              <a:rPr lang="en-US" sz="2800"/>
              <a:t>, Harvard University Press, 1994)</a:t>
            </a:r>
          </a:p>
          <a:p>
            <a:r>
              <a:rPr lang="en-US" sz="2800" b="1" i="1"/>
              <a:t>Innovative Activity Clusters within Close Geographic Proximity Around Knowledge Sources</a:t>
            </a:r>
            <a:r>
              <a:rPr lang="en-US" sz="2800"/>
              <a:t/>
            </a:r>
            <a:br>
              <a:rPr lang="en-US" sz="2800"/>
            </a:br>
            <a:r>
              <a:rPr lang="en-US" sz="2800"/>
              <a:t>(D. Audretsch &amp; M. Feldman, “R&amp;D Spillovers and the Geography of Innovation and Production,” </a:t>
            </a:r>
            <a:r>
              <a:rPr lang="en-US" sz="2800" i="1"/>
              <a:t>American Economic Review</a:t>
            </a:r>
            <a:r>
              <a:rPr lang="en-US" sz="2800"/>
              <a:t>, 1996, 630-640)</a:t>
            </a:r>
          </a:p>
          <a:p>
            <a:endParaRPr lang="en-US" sz="2800"/>
          </a:p>
        </p:txBody>
      </p:sp>
    </p:spTree>
    <p:extLst>
      <p:ext uri="{BB962C8B-B14F-4D97-AF65-F5344CB8AC3E}">
        <p14:creationId xmlns:p14="http://schemas.microsoft.com/office/powerpoint/2010/main" val="2597418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a:t>Example: Silicon Valley</a:t>
            </a:r>
          </a:p>
        </p:txBody>
      </p:sp>
      <p:sp>
        <p:nvSpPr>
          <p:cNvPr id="41987" name="Rectangle 3"/>
          <p:cNvSpPr>
            <a:spLocks noGrp="1" noChangeArrowheads="1"/>
          </p:cNvSpPr>
          <p:nvPr>
            <p:ph type="body" idx="1"/>
          </p:nvPr>
        </p:nvSpPr>
        <p:spPr/>
        <p:txBody>
          <a:bodyPr>
            <a:normAutofit/>
          </a:bodyPr>
          <a:lstStyle/>
          <a:p>
            <a:pPr>
              <a:lnSpc>
                <a:spcPct val="80000"/>
              </a:lnSpc>
            </a:pPr>
            <a:r>
              <a:rPr lang="en-US" sz="2400" dirty="0"/>
              <a:t>“It is not simply the concentration of skilled labor, suppliers and information that distinguish the region. A variety of regional institutions – including Stanford University, several trade associations and local business organizations, and a myriad of specialized consulting, market research, public relations and venture capital firms – provide technical, financial, and networking services which the region’s enterprises often cannot afford individually. These networks defy </a:t>
            </a:r>
            <a:r>
              <a:rPr lang="en-US" sz="2400" dirty="0" err="1"/>
              <a:t>sectoral</a:t>
            </a:r>
            <a:r>
              <a:rPr lang="en-US" sz="2400" dirty="0"/>
              <a:t> barriers: individuals move easily from semiconductor to disk drive firms or from computer to network makers…This decentralized and fluid environment also promotes the diffusion of intangible technological capabilities and understandings.”</a:t>
            </a:r>
            <a:br>
              <a:rPr lang="en-US" sz="2400" dirty="0"/>
            </a:br>
            <a:r>
              <a:rPr lang="en-US" sz="2400" dirty="0"/>
              <a:t>(</a:t>
            </a:r>
            <a:r>
              <a:rPr lang="en-US" sz="2400" dirty="0" err="1"/>
              <a:t>AnnaLee</a:t>
            </a:r>
            <a:r>
              <a:rPr lang="en-US" sz="2400" dirty="0"/>
              <a:t> </a:t>
            </a:r>
            <a:r>
              <a:rPr lang="en-US" sz="2400" dirty="0" err="1"/>
              <a:t>Saxenien</a:t>
            </a:r>
            <a:r>
              <a:rPr lang="en-US" sz="2400" dirty="0"/>
              <a:t>, </a:t>
            </a:r>
            <a:r>
              <a:rPr lang="en-US" sz="2400" i="1" dirty="0"/>
              <a:t>Regional Advantage</a:t>
            </a:r>
            <a:r>
              <a:rPr lang="en-US" sz="2400" dirty="0"/>
              <a:t>, Harvard University Press, 1994)</a:t>
            </a:r>
          </a:p>
        </p:txBody>
      </p:sp>
    </p:spTree>
    <p:extLst>
      <p:ext uri="{BB962C8B-B14F-4D97-AF65-F5344CB8AC3E}">
        <p14:creationId xmlns:p14="http://schemas.microsoft.com/office/powerpoint/2010/main" val="2170945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4000"/>
              <a:t>Stylized Facts for Geographic Clusters - 2</a:t>
            </a:r>
          </a:p>
        </p:txBody>
      </p:sp>
      <p:sp>
        <p:nvSpPr>
          <p:cNvPr id="22531" name="Rectangle 3"/>
          <p:cNvSpPr>
            <a:spLocks noGrp="1" noChangeArrowheads="1"/>
          </p:cNvSpPr>
          <p:nvPr>
            <p:ph type="body" idx="1"/>
          </p:nvPr>
        </p:nvSpPr>
        <p:spPr/>
        <p:txBody>
          <a:bodyPr/>
          <a:lstStyle/>
          <a:p>
            <a:r>
              <a:rPr lang="en-US" sz="2800" b="1" i="1"/>
              <a:t>Knowledge-Based Clusters Exhibit</a:t>
            </a:r>
            <a:r>
              <a:rPr lang="en-US" sz="2800" i="1"/>
              <a:t> Higher Rates of Economic Growth</a:t>
            </a:r>
            <a:r>
              <a:rPr lang="en-US" sz="2800"/>
              <a:t/>
            </a:r>
            <a:br>
              <a:rPr lang="en-US" sz="2800"/>
            </a:br>
            <a:r>
              <a:rPr lang="en-US" sz="2800"/>
              <a:t> (Ed Glaeser et al.,  “Growth of Cities,” </a:t>
            </a:r>
            <a:r>
              <a:rPr lang="en-US" sz="2800" i="1"/>
              <a:t>Journal of Political Economy, </a:t>
            </a:r>
            <a:r>
              <a:rPr lang="en-US" sz="2800"/>
              <a:t>1992)</a:t>
            </a:r>
          </a:p>
          <a:p>
            <a:r>
              <a:rPr lang="en-US" sz="2800" b="1" i="1"/>
              <a:t>Cluster Growth is Promoted by Diversity Rather than Specialization of Knowledge Resources</a:t>
            </a:r>
            <a:r>
              <a:rPr lang="en-US" sz="2800"/>
              <a:t> </a:t>
            </a:r>
            <a:br>
              <a:rPr lang="en-US" sz="2800"/>
            </a:br>
            <a:r>
              <a:rPr lang="en-US" sz="2800"/>
              <a:t>(M. Feldmann &amp; D. Audretsch, “Innovation in Cities,” </a:t>
            </a:r>
            <a:r>
              <a:rPr lang="en-US" sz="2800" i="1"/>
              <a:t>European Economic Review</a:t>
            </a:r>
            <a:r>
              <a:rPr lang="en-US" sz="2800"/>
              <a:t>, 1999.</a:t>
            </a:r>
          </a:p>
        </p:txBody>
      </p:sp>
    </p:spTree>
    <p:extLst>
      <p:ext uri="{BB962C8B-B14F-4D97-AF65-F5344CB8AC3E}">
        <p14:creationId xmlns:p14="http://schemas.microsoft.com/office/powerpoint/2010/main" val="2461797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4000"/>
              <a:t>Stylized Facts for Geographic Clusters - 3</a:t>
            </a:r>
          </a:p>
        </p:txBody>
      </p:sp>
      <p:sp>
        <p:nvSpPr>
          <p:cNvPr id="23555" name="Rectangle 3"/>
          <p:cNvSpPr>
            <a:spLocks noGrp="1" noChangeArrowheads="1"/>
          </p:cNvSpPr>
          <p:nvPr>
            <p:ph type="body" idx="1"/>
          </p:nvPr>
        </p:nvSpPr>
        <p:spPr/>
        <p:txBody>
          <a:bodyPr/>
          <a:lstStyle/>
          <a:p>
            <a:pPr>
              <a:lnSpc>
                <a:spcPct val="90000"/>
              </a:lnSpc>
            </a:pPr>
            <a:r>
              <a:rPr lang="en-US" b="1" i="1"/>
              <a:t>New-Venture Growth Greater in Cluster Context than in Non-Cluster Context</a:t>
            </a:r>
            <a:br>
              <a:rPr lang="en-US" b="1" i="1"/>
            </a:br>
            <a:r>
              <a:rPr lang="en-US"/>
              <a:t>(B. Gilbert et al., “Clusters, Knowledge Spillovers and New Venture Performance: An Empirical Examination,” </a:t>
            </a:r>
            <a:r>
              <a:rPr lang="en-US" i="1"/>
              <a:t>Journal of Business Venturing</a:t>
            </a:r>
            <a:r>
              <a:rPr lang="en-US"/>
              <a:t>, 2007; D. Audretsch &amp; E. Lehmann, “Does the Knowledge Spillover Theory of Entrepreneurship hold for regions?”, </a:t>
            </a:r>
            <a:r>
              <a:rPr lang="en-US" i="1"/>
              <a:t>Research Policy</a:t>
            </a:r>
            <a:r>
              <a:rPr lang="en-US"/>
              <a:t>, 2005, 1191-1202.</a:t>
            </a:r>
          </a:p>
        </p:txBody>
      </p:sp>
    </p:spTree>
    <p:extLst>
      <p:ext uri="{BB962C8B-B14F-4D97-AF65-F5344CB8AC3E}">
        <p14:creationId xmlns:p14="http://schemas.microsoft.com/office/powerpoint/2010/main" val="2024149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4000"/>
              <a:t>Stylized Facts for Geographic Clusters - 4</a:t>
            </a:r>
          </a:p>
        </p:txBody>
      </p:sp>
      <p:sp>
        <p:nvSpPr>
          <p:cNvPr id="27651" name="Rectangle 3"/>
          <p:cNvSpPr>
            <a:spLocks noGrp="1" noChangeArrowheads="1"/>
          </p:cNvSpPr>
          <p:nvPr>
            <p:ph type="body" idx="1"/>
          </p:nvPr>
        </p:nvSpPr>
        <p:spPr/>
        <p:txBody>
          <a:bodyPr/>
          <a:lstStyle/>
          <a:p>
            <a:pPr>
              <a:lnSpc>
                <a:spcPct val="80000"/>
              </a:lnSpc>
            </a:pPr>
            <a:r>
              <a:rPr lang="en-US" sz="2400" b="1" i="1"/>
              <a:t>New Venture Creation Greater in Cluster Context</a:t>
            </a:r>
            <a:r>
              <a:rPr lang="en-US" sz="2400"/>
              <a:t/>
            </a:r>
            <a:br>
              <a:rPr lang="en-US" sz="2400"/>
            </a:br>
            <a:r>
              <a:rPr lang="en-US" sz="2400"/>
              <a:t>(D. Audretsch et al., 2005, “University Spillovers and New Firm Location,” with Erik E. Lehmann and Susanne Warning, </a:t>
            </a:r>
            <a:r>
              <a:rPr lang="en-US" sz="2400" i="1"/>
              <a:t>Research Policy.)</a:t>
            </a:r>
            <a:endParaRPr lang="en-US" sz="2400"/>
          </a:p>
          <a:p>
            <a:pPr>
              <a:lnSpc>
                <a:spcPct val="80000"/>
              </a:lnSpc>
            </a:pPr>
            <a:r>
              <a:rPr lang="en-US" sz="2400" b="1" i="1"/>
              <a:t>Locational Sources Provide Capabilities &amp; Knowledge to New Ventures in Cluster Context Creating High Performing Firms </a:t>
            </a:r>
            <a:br>
              <a:rPr lang="en-US" sz="2400" b="1" i="1"/>
            </a:br>
            <a:r>
              <a:rPr lang="en-US" sz="2400"/>
              <a:t>(S. Klepper, 2007, “Disagreements, Spinoffs, and the Evolution of Detroit as the Capital of the U.S. Automobile Industry,” </a:t>
            </a:r>
            <a:r>
              <a:rPr lang="en-US" sz="2400" i="1"/>
              <a:t>Management Science, </a:t>
            </a:r>
            <a:r>
              <a:rPr lang="en-US" sz="2400"/>
              <a:t>616–631 and R. Agarwal et al., 2004. “Knowledge Transfer through Inheritance: Spin-Out Generation, Development and Performance. </a:t>
            </a:r>
            <a:r>
              <a:rPr lang="en-US" sz="2400" i="1"/>
              <a:t>Academy of Management Journal, </a:t>
            </a:r>
            <a:r>
              <a:rPr lang="en-US" sz="2400"/>
              <a:t>501-522.) </a:t>
            </a:r>
          </a:p>
        </p:txBody>
      </p:sp>
    </p:spTree>
    <p:extLst>
      <p:ext uri="{BB962C8B-B14F-4D97-AF65-F5344CB8AC3E}">
        <p14:creationId xmlns:p14="http://schemas.microsoft.com/office/powerpoint/2010/main" val="3149969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Industry</a:t>
            </a:r>
            <a:r>
              <a:rPr lang="de-DE" dirty="0" smtClean="0"/>
              <a:t> Evolution</a:t>
            </a:r>
            <a:endParaRPr lang="de-DE"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42088" y="2385295"/>
            <a:ext cx="7659824" cy="295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1753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A1765FE-D1D8-4DBB-9A0F-2B9F743E40FA}" type="slidenum">
              <a:rPr lang="en-US" altLang="en-US"/>
              <a:pPr/>
              <a:t>36</a:t>
            </a:fld>
            <a:endParaRPr lang="en-US" altLang="en-US"/>
          </a:p>
        </p:txBody>
      </p:sp>
      <p:sp>
        <p:nvSpPr>
          <p:cNvPr id="19458" name="Rectangle 2"/>
          <p:cNvSpPr>
            <a:spLocks noGrp="1" noChangeArrowheads="1"/>
          </p:cNvSpPr>
          <p:nvPr>
            <p:ph type="title"/>
          </p:nvPr>
        </p:nvSpPr>
        <p:spPr/>
        <p:txBody>
          <a:bodyPr/>
          <a:lstStyle/>
          <a:p>
            <a:r>
              <a:rPr lang="en-US" sz="3500"/>
              <a:t>Stylized Facts of Entrepreneurship Dynamics</a:t>
            </a:r>
          </a:p>
        </p:txBody>
      </p:sp>
      <p:sp>
        <p:nvSpPr>
          <p:cNvPr id="19459" name="Rectangle 3"/>
          <p:cNvSpPr>
            <a:spLocks noGrp="1" noChangeArrowheads="1"/>
          </p:cNvSpPr>
          <p:nvPr>
            <p:ph type="body" idx="1"/>
          </p:nvPr>
        </p:nvSpPr>
        <p:spPr/>
        <p:txBody>
          <a:bodyPr/>
          <a:lstStyle/>
          <a:p>
            <a:pPr>
              <a:lnSpc>
                <a:spcPct val="80000"/>
              </a:lnSpc>
            </a:pPr>
            <a:r>
              <a:rPr lang="en-US" sz="2600" dirty="0"/>
              <a:t>New Firm Survival positively related to age and size</a:t>
            </a:r>
          </a:p>
          <a:p>
            <a:pPr>
              <a:lnSpc>
                <a:spcPct val="80000"/>
              </a:lnSpc>
            </a:pPr>
            <a:r>
              <a:rPr lang="en-US" sz="2600" dirty="0"/>
              <a:t>New Firm Growth negatively related to age and size</a:t>
            </a:r>
          </a:p>
          <a:p>
            <a:pPr>
              <a:lnSpc>
                <a:spcPct val="80000"/>
              </a:lnSpc>
            </a:pPr>
            <a:r>
              <a:rPr lang="en-US" sz="2600" dirty="0"/>
              <a:t>Survival and Growth effects more pronounced in knowledge industries</a:t>
            </a:r>
          </a:p>
          <a:p>
            <a:pPr>
              <a:lnSpc>
                <a:spcPct val="80000"/>
              </a:lnSpc>
              <a:buFont typeface="Wingdings" pitchFamily="2" charset="2"/>
              <a:buNone/>
            </a:pPr>
            <a:endParaRPr lang="en-US" sz="2600" dirty="0"/>
          </a:p>
          <a:p>
            <a:pPr>
              <a:lnSpc>
                <a:spcPct val="80000"/>
              </a:lnSpc>
              <a:buFont typeface="Wingdings" pitchFamily="2" charset="2"/>
              <a:buNone/>
            </a:pPr>
            <a:r>
              <a:rPr lang="en-US" sz="2600" dirty="0"/>
              <a:t>Caves, Richard E.,1998, “Industrial Organization and New Findings on the Turnover and Mobility of Firms,” </a:t>
            </a:r>
            <a:r>
              <a:rPr lang="en-US" sz="2600" i="1" dirty="0"/>
              <a:t>Journal of Economic Literature</a:t>
            </a:r>
          </a:p>
          <a:p>
            <a:pPr>
              <a:lnSpc>
                <a:spcPct val="80000"/>
              </a:lnSpc>
              <a:buFont typeface="Wingdings" pitchFamily="2" charset="2"/>
              <a:buNone/>
            </a:pPr>
            <a:r>
              <a:rPr lang="en-US" sz="2600" dirty="0"/>
              <a:t>Sutton, John, 1997, “</a:t>
            </a:r>
            <a:r>
              <a:rPr lang="en-US" sz="2600" dirty="0" err="1"/>
              <a:t>Gibrat’s</a:t>
            </a:r>
            <a:r>
              <a:rPr lang="en-US" sz="2600" dirty="0"/>
              <a:t> Legacy,” </a:t>
            </a:r>
            <a:r>
              <a:rPr lang="en-US" sz="2600" i="1" dirty="0"/>
              <a:t>Journal of Economic Literature</a:t>
            </a:r>
            <a:endParaRPr lang="en-US" sz="2600" dirty="0"/>
          </a:p>
          <a:p>
            <a:pPr>
              <a:lnSpc>
                <a:spcPct val="80000"/>
              </a:lnSpc>
            </a:pPr>
            <a:endParaRPr lang="en-US" sz="2600" dirty="0"/>
          </a:p>
        </p:txBody>
      </p:sp>
    </p:spTree>
    <p:extLst>
      <p:ext uri="{BB962C8B-B14F-4D97-AF65-F5344CB8AC3E}">
        <p14:creationId xmlns:p14="http://schemas.microsoft.com/office/powerpoint/2010/main" val="30756102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041077E-6DBA-4829-A364-171407C593A8}" type="slidenum">
              <a:rPr lang="en-US" altLang="en-US"/>
              <a:pPr/>
              <a:t>37</a:t>
            </a:fld>
            <a:endParaRPr lang="en-US" altLang="en-US"/>
          </a:p>
        </p:txBody>
      </p:sp>
      <p:sp>
        <p:nvSpPr>
          <p:cNvPr id="20482" name="Rectangle 2"/>
          <p:cNvSpPr>
            <a:spLocks noGrp="1" noChangeArrowheads="1"/>
          </p:cNvSpPr>
          <p:nvPr>
            <p:ph type="title"/>
          </p:nvPr>
        </p:nvSpPr>
        <p:spPr/>
        <p:txBody>
          <a:bodyPr/>
          <a:lstStyle/>
          <a:p>
            <a:r>
              <a:rPr lang="en-US" sz="3500"/>
              <a:t>Theory of Noisy Learning &amp; Selection</a:t>
            </a:r>
          </a:p>
        </p:txBody>
      </p:sp>
      <p:sp>
        <p:nvSpPr>
          <p:cNvPr id="20483" name="Rectangle 3"/>
          <p:cNvSpPr>
            <a:spLocks noGrp="1" noChangeArrowheads="1"/>
          </p:cNvSpPr>
          <p:nvPr>
            <p:ph type="body" idx="1"/>
          </p:nvPr>
        </p:nvSpPr>
        <p:spPr/>
        <p:txBody>
          <a:bodyPr/>
          <a:lstStyle/>
          <a:p>
            <a:pPr marL="609600" indent="-609600">
              <a:lnSpc>
                <a:spcPct val="90000"/>
              </a:lnSpc>
            </a:pPr>
            <a:endParaRPr lang="en-US" sz="2600"/>
          </a:p>
          <a:p>
            <a:pPr marL="609600" indent="-609600">
              <a:lnSpc>
                <a:spcPct val="90000"/>
              </a:lnSpc>
            </a:pPr>
            <a:r>
              <a:rPr lang="en-US" sz="2600"/>
              <a:t>Jovanovic, Boyan, 1982, "Selection and Evolution of Industry," </a:t>
            </a:r>
            <a:r>
              <a:rPr lang="en-US" sz="2600" i="1"/>
              <a:t>Econometrica</a:t>
            </a:r>
            <a:r>
              <a:rPr lang="en-US" sz="2600"/>
              <a:t> </a:t>
            </a:r>
          </a:p>
          <a:p>
            <a:pPr marL="609600" indent="-609600">
              <a:lnSpc>
                <a:spcPct val="90000"/>
              </a:lnSpc>
            </a:pPr>
            <a:r>
              <a:rPr lang="en-US" sz="2600"/>
              <a:t>Richard Ericson and Ariel Pakes, 1995, “Markov-Perfect Industry Dynamics: A Framework for Empirical Work,” </a:t>
            </a:r>
            <a:r>
              <a:rPr lang="en-US" sz="2600" i="1"/>
              <a:t>Review of Economic Studies</a:t>
            </a:r>
            <a:r>
              <a:rPr lang="en-US" sz="2600"/>
              <a:t>,</a:t>
            </a:r>
          </a:p>
          <a:p>
            <a:pPr marL="609600" indent="-609600">
              <a:lnSpc>
                <a:spcPct val="90000"/>
              </a:lnSpc>
            </a:pPr>
            <a:r>
              <a:rPr lang="en-US" sz="2600"/>
              <a:t>Hugo A. Hopenhayn, 1992, “Entry, Exit and Firm Dynamics in Long Run Equilibrium,” </a:t>
            </a:r>
            <a:r>
              <a:rPr lang="en-US" sz="2600" i="1"/>
              <a:t>Econometrica</a:t>
            </a:r>
            <a:endParaRPr lang="en-US" sz="2600"/>
          </a:p>
          <a:p>
            <a:pPr marL="609600" indent="-609600">
              <a:lnSpc>
                <a:spcPct val="90000"/>
              </a:lnSpc>
            </a:pPr>
            <a:endParaRPr lang="en-US" sz="2600"/>
          </a:p>
        </p:txBody>
      </p:sp>
    </p:spTree>
    <p:extLst>
      <p:ext uri="{BB962C8B-B14F-4D97-AF65-F5344CB8AC3E}">
        <p14:creationId xmlns:p14="http://schemas.microsoft.com/office/powerpoint/2010/main" val="25064969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 name="Slide Number Placeholder 4"/>
          <p:cNvSpPr>
            <a:spLocks noGrp="1"/>
          </p:cNvSpPr>
          <p:nvPr>
            <p:ph type="sldNum" sz="quarter" idx="12"/>
          </p:nvPr>
        </p:nvSpPr>
        <p:spPr/>
        <p:txBody>
          <a:bodyPr/>
          <a:lstStyle/>
          <a:p>
            <a:fld id="{1F71A59D-9C6D-4A2C-A6C4-7FFED1325D8C}" type="slidenum">
              <a:rPr lang="en-US" altLang="en-US"/>
              <a:pPr/>
              <a:t>38</a:t>
            </a:fld>
            <a:endParaRPr lang="en-US" altLang="en-US"/>
          </a:p>
        </p:txBody>
      </p:sp>
      <p:sp>
        <p:nvSpPr>
          <p:cNvPr id="8194" name="Rectangle 2"/>
          <p:cNvSpPr>
            <a:spLocks noGrp="1" noChangeArrowheads="1"/>
          </p:cNvSpPr>
          <p:nvPr>
            <p:ph type="title"/>
          </p:nvPr>
        </p:nvSpPr>
        <p:spPr/>
        <p:txBody>
          <a:bodyPr/>
          <a:lstStyle/>
          <a:p>
            <a:r>
              <a:rPr lang="en-US"/>
              <a:t>Entrepreneurship &amp; Growth</a:t>
            </a:r>
          </a:p>
        </p:txBody>
      </p:sp>
      <p:sp>
        <p:nvSpPr>
          <p:cNvPr id="8195" name="Rectangle 3"/>
          <p:cNvSpPr>
            <a:spLocks noGrp="1" noChangeArrowheads="1"/>
          </p:cNvSpPr>
          <p:nvPr>
            <p:ph type="body" idx="4294967295"/>
          </p:nvPr>
        </p:nvSpPr>
        <p:spPr>
          <a:xfrm>
            <a:off x="228600" y="1295400"/>
            <a:ext cx="8915400" cy="5410200"/>
          </a:xfrm>
        </p:spPr>
        <p:txBody>
          <a:bodyPr/>
          <a:lstStyle/>
          <a:p>
            <a:pPr>
              <a:buFont typeface="Wingdings" pitchFamily="2" charset="2"/>
              <a:buNone/>
            </a:pPr>
            <a:r>
              <a:rPr lang="en-US"/>
              <a:t> </a:t>
            </a:r>
          </a:p>
        </p:txBody>
      </p:sp>
      <p:sp>
        <p:nvSpPr>
          <p:cNvPr id="8196" name="Rectangle 4"/>
          <p:cNvSpPr>
            <a:spLocks noChangeArrowheads="1"/>
          </p:cNvSpPr>
          <p:nvPr/>
        </p:nvSpPr>
        <p:spPr bwMode="auto">
          <a:xfrm>
            <a:off x="152400" y="228600"/>
            <a:ext cx="8991600"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ClrTx/>
              <a:buSzTx/>
              <a:buFontTx/>
              <a:buNone/>
            </a:pPr>
            <a:endParaRPr lang="de-DE" sz="4300" b="1">
              <a:solidFill>
                <a:srgbClr val="00FF00"/>
              </a:solidFill>
            </a:endParaRPr>
          </a:p>
        </p:txBody>
      </p:sp>
      <p:sp>
        <p:nvSpPr>
          <p:cNvPr id="8197" name="Rectangle 5"/>
          <p:cNvSpPr>
            <a:spLocks noChangeArrowheads="1"/>
          </p:cNvSpPr>
          <p:nvPr/>
        </p:nvSpPr>
        <p:spPr bwMode="auto">
          <a:xfrm>
            <a:off x="304800" y="1143000"/>
            <a:ext cx="86106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buFont typeface="Wingdings" pitchFamily="2" charset="2"/>
              <a:buNone/>
            </a:pPr>
            <a:r>
              <a:rPr lang="en-US"/>
              <a:t> </a:t>
            </a:r>
          </a:p>
        </p:txBody>
      </p:sp>
      <p:sp>
        <p:nvSpPr>
          <p:cNvPr id="8198" name="Line 6"/>
          <p:cNvSpPr>
            <a:spLocks noChangeShapeType="1"/>
          </p:cNvSpPr>
          <p:nvPr/>
        </p:nvSpPr>
        <p:spPr bwMode="auto">
          <a:xfrm flipV="1">
            <a:off x="990600" y="1905000"/>
            <a:ext cx="0" cy="411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199" name="Line 7"/>
          <p:cNvSpPr>
            <a:spLocks noChangeShapeType="1"/>
          </p:cNvSpPr>
          <p:nvPr/>
        </p:nvSpPr>
        <p:spPr bwMode="auto">
          <a:xfrm>
            <a:off x="990600" y="6019800"/>
            <a:ext cx="7391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200" name="Line 8"/>
          <p:cNvSpPr>
            <a:spLocks noChangeShapeType="1"/>
          </p:cNvSpPr>
          <p:nvPr/>
        </p:nvSpPr>
        <p:spPr bwMode="auto">
          <a:xfrm flipV="1">
            <a:off x="1066800" y="3200400"/>
            <a:ext cx="7162800" cy="12192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201" name="Freeform 9"/>
          <p:cNvSpPr>
            <a:spLocks/>
          </p:cNvSpPr>
          <p:nvPr/>
        </p:nvSpPr>
        <p:spPr bwMode="auto">
          <a:xfrm>
            <a:off x="990600" y="1308100"/>
            <a:ext cx="6108700" cy="3949700"/>
          </a:xfrm>
          <a:custGeom>
            <a:avLst/>
            <a:gdLst>
              <a:gd name="T0" fmla="*/ 0 w 3848"/>
              <a:gd name="T1" fmla="*/ 2488 h 2488"/>
              <a:gd name="T2" fmla="*/ 2256 w 3848"/>
              <a:gd name="T3" fmla="*/ 1768 h 2488"/>
              <a:gd name="T4" fmla="*/ 3600 w 3848"/>
              <a:gd name="T5" fmla="*/ 280 h 2488"/>
              <a:gd name="T6" fmla="*/ 3744 w 3848"/>
              <a:gd name="T7" fmla="*/ 88 h 2488"/>
            </a:gdLst>
            <a:ahLst/>
            <a:cxnLst>
              <a:cxn ang="0">
                <a:pos x="T0" y="T1"/>
              </a:cxn>
              <a:cxn ang="0">
                <a:pos x="T2" y="T3"/>
              </a:cxn>
              <a:cxn ang="0">
                <a:pos x="T4" y="T5"/>
              </a:cxn>
              <a:cxn ang="0">
                <a:pos x="T6" y="T7"/>
              </a:cxn>
            </a:cxnLst>
            <a:rect l="0" t="0" r="r" b="b"/>
            <a:pathLst>
              <a:path w="3848" h="2488">
                <a:moveTo>
                  <a:pt x="0" y="2488"/>
                </a:moveTo>
                <a:cubicBezTo>
                  <a:pt x="828" y="2312"/>
                  <a:pt x="1656" y="2136"/>
                  <a:pt x="2256" y="1768"/>
                </a:cubicBezTo>
                <a:cubicBezTo>
                  <a:pt x="2856" y="1400"/>
                  <a:pt x="3352" y="560"/>
                  <a:pt x="3600" y="280"/>
                </a:cubicBezTo>
                <a:cubicBezTo>
                  <a:pt x="3848" y="0"/>
                  <a:pt x="3796" y="44"/>
                  <a:pt x="3744" y="88"/>
                </a:cubicBezTo>
              </a:path>
            </a:pathLst>
          </a:custGeom>
          <a:noFill/>
          <a:ln w="9525" cap="flat">
            <a:solidFill>
              <a:srgbClr val="FF0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202" name="Freeform 10"/>
          <p:cNvSpPr>
            <a:spLocks/>
          </p:cNvSpPr>
          <p:nvPr/>
        </p:nvSpPr>
        <p:spPr bwMode="auto">
          <a:xfrm>
            <a:off x="990600" y="4978400"/>
            <a:ext cx="4724400" cy="1041400"/>
          </a:xfrm>
          <a:custGeom>
            <a:avLst/>
            <a:gdLst>
              <a:gd name="T0" fmla="*/ 0 w 2976"/>
              <a:gd name="T1" fmla="*/ 176 h 656"/>
              <a:gd name="T2" fmla="*/ 1344 w 2976"/>
              <a:gd name="T3" fmla="*/ 80 h 656"/>
              <a:gd name="T4" fmla="*/ 2976 w 2976"/>
              <a:gd name="T5" fmla="*/ 656 h 656"/>
            </a:gdLst>
            <a:ahLst/>
            <a:cxnLst>
              <a:cxn ang="0">
                <a:pos x="T0" y="T1"/>
              </a:cxn>
              <a:cxn ang="0">
                <a:pos x="T2" y="T3"/>
              </a:cxn>
              <a:cxn ang="0">
                <a:pos x="T4" y="T5"/>
              </a:cxn>
            </a:cxnLst>
            <a:rect l="0" t="0" r="r" b="b"/>
            <a:pathLst>
              <a:path w="2976" h="656">
                <a:moveTo>
                  <a:pt x="0" y="176"/>
                </a:moveTo>
                <a:cubicBezTo>
                  <a:pt x="424" y="88"/>
                  <a:pt x="848" y="0"/>
                  <a:pt x="1344" y="80"/>
                </a:cubicBezTo>
                <a:cubicBezTo>
                  <a:pt x="1840" y="160"/>
                  <a:pt x="2704" y="560"/>
                  <a:pt x="2976" y="656"/>
                </a:cubicBezTo>
              </a:path>
            </a:pathLst>
          </a:custGeom>
          <a:noFill/>
          <a:ln w="9525" cap="flat">
            <a:solidFill>
              <a:srgbClr val="FF0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203" name="Text Box 11"/>
          <p:cNvSpPr txBox="1">
            <a:spLocks noChangeArrowheads="1"/>
          </p:cNvSpPr>
          <p:nvPr/>
        </p:nvSpPr>
        <p:spPr bwMode="auto">
          <a:xfrm>
            <a:off x="6324600" y="3733800"/>
            <a:ext cx="230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ClrTx/>
              <a:buSzTx/>
              <a:buFontTx/>
              <a:buNone/>
            </a:pPr>
            <a:r>
              <a:rPr lang="en-US" sz="2400">
                <a:solidFill>
                  <a:srgbClr val="0033CC"/>
                </a:solidFill>
              </a:rPr>
              <a:t>Incumbent Firm</a:t>
            </a:r>
          </a:p>
        </p:txBody>
      </p:sp>
      <p:sp>
        <p:nvSpPr>
          <p:cNvPr id="8204" name="Text Box 12"/>
          <p:cNvSpPr txBox="1">
            <a:spLocks noChangeArrowheads="1"/>
          </p:cNvSpPr>
          <p:nvPr/>
        </p:nvSpPr>
        <p:spPr bwMode="auto">
          <a:xfrm>
            <a:off x="990600" y="1905000"/>
            <a:ext cx="1930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ClrTx/>
              <a:buSzTx/>
              <a:buFontTx/>
              <a:buNone/>
            </a:pPr>
            <a:r>
              <a:rPr lang="en-US" sz="2400"/>
              <a:t>Performance</a:t>
            </a:r>
          </a:p>
          <a:p>
            <a:pPr eaLnBrk="0" hangingPunct="0">
              <a:spcBef>
                <a:spcPct val="0"/>
              </a:spcBef>
              <a:buClrTx/>
              <a:buSzTx/>
              <a:buFontTx/>
              <a:buChar char="-"/>
            </a:pPr>
            <a:r>
              <a:rPr lang="en-US" sz="1800"/>
              <a:t> Returns</a:t>
            </a:r>
          </a:p>
          <a:p>
            <a:pPr eaLnBrk="0" hangingPunct="0">
              <a:spcBef>
                <a:spcPct val="0"/>
              </a:spcBef>
              <a:buClrTx/>
              <a:buSzTx/>
              <a:buFontTx/>
              <a:buChar char="-"/>
            </a:pPr>
            <a:r>
              <a:rPr lang="en-US" sz="1800"/>
              <a:t> Wages</a:t>
            </a:r>
          </a:p>
        </p:txBody>
      </p:sp>
      <p:sp>
        <p:nvSpPr>
          <p:cNvPr id="8205" name="Text Box 13"/>
          <p:cNvSpPr txBox="1">
            <a:spLocks noChangeArrowheads="1"/>
          </p:cNvSpPr>
          <p:nvPr/>
        </p:nvSpPr>
        <p:spPr bwMode="auto">
          <a:xfrm>
            <a:off x="3733800" y="1752600"/>
            <a:ext cx="2709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ClrTx/>
              <a:buSzTx/>
              <a:buFontTx/>
              <a:buNone/>
            </a:pPr>
            <a:r>
              <a:rPr lang="en-US" sz="2400">
                <a:solidFill>
                  <a:srgbClr val="FF3300"/>
                </a:solidFill>
              </a:rPr>
              <a:t>Survival Trajectory</a:t>
            </a:r>
          </a:p>
        </p:txBody>
      </p:sp>
      <p:sp>
        <p:nvSpPr>
          <p:cNvPr id="8206" name="Text Box 14"/>
          <p:cNvSpPr txBox="1">
            <a:spLocks noChangeArrowheads="1"/>
          </p:cNvSpPr>
          <p:nvPr/>
        </p:nvSpPr>
        <p:spPr bwMode="auto">
          <a:xfrm>
            <a:off x="4572000" y="5105400"/>
            <a:ext cx="2557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ClrTx/>
              <a:buSzTx/>
              <a:buFontTx/>
              <a:buNone/>
            </a:pPr>
            <a:r>
              <a:rPr lang="en-US" sz="2400">
                <a:solidFill>
                  <a:srgbClr val="FF0000"/>
                </a:solidFill>
              </a:rPr>
              <a:t>Failure Trajectory</a:t>
            </a:r>
          </a:p>
        </p:txBody>
      </p:sp>
      <p:sp>
        <p:nvSpPr>
          <p:cNvPr id="8207" name="Text Box 15"/>
          <p:cNvSpPr txBox="1">
            <a:spLocks noChangeArrowheads="1"/>
          </p:cNvSpPr>
          <p:nvPr/>
        </p:nvSpPr>
        <p:spPr bwMode="auto">
          <a:xfrm>
            <a:off x="7010400" y="6019800"/>
            <a:ext cx="862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ClrTx/>
              <a:buSzTx/>
              <a:buFontTx/>
              <a:buNone/>
            </a:pPr>
            <a:r>
              <a:rPr lang="en-US" sz="2400"/>
              <a:t>Time</a:t>
            </a:r>
            <a:endParaRPr lang="en-US" sz="1800"/>
          </a:p>
        </p:txBody>
      </p:sp>
      <p:sp>
        <p:nvSpPr>
          <p:cNvPr id="8208" name="Text Box 16"/>
          <p:cNvSpPr txBox="1">
            <a:spLocks noChangeArrowheads="1"/>
          </p:cNvSpPr>
          <p:nvPr/>
        </p:nvSpPr>
        <p:spPr bwMode="auto">
          <a:xfrm>
            <a:off x="609600" y="51054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ClrTx/>
              <a:buSzTx/>
              <a:buFontTx/>
              <a:buNone/>
            </a:pPr>
            <a:r>
              <a:rPr lang="en-US" sz="2400">
                <a:solidFill>
                  <a:srgbClr val="FF0000"/>
                </a:solidFill>
              </a:rPr>
              <a:t>A</a:t>
            </a:r>
            <a:endParaRPr lang="en-US" sz="1800">
              <a:solidFill>
                <a:srgbClr val="FF0000"/>
              </a:solidFill>
            </a:endParaRPr>
          </a:p>
        </p:txBody>
      </p:sp>
      <p:sp>
        <p:nvSpPr>
          <p:cNvPr id="8209" name="Text Box 17"/>
          <p:cNvSpPr txBox="1">
            <a:spLocks noChangeArrowheads="1"/>
          </p:cNvSpPr>
          <p:nvPr/>
        </p:nvSpPr>
        <p:spPr bwMode="auto">
          <a:xfrm>
            <a:off x="3886200" y="42672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ClrTx/>
              <a:buSzTx/>
              <a:buFontTx/>
              <a:buNone/>
            </a:pPr>
            <a:r>
              <a:rPr lang="en-US" sz="1800">
                <a:solidFill>
                  <a:srgbClr val="FF0000"/>
                </a:solidFill>
              </a:rPr>
              <a:t>B</a:t>
            </a:r>
          </a:p>
        </p:txBody>
      </p:sp>
      <p:sp>
        <p:nvSpPr>
          <p:cNvPr id="8210" name="Text Box 18"/>
          <p:cNvSpPr txBox="1">
            <a:spLocks noChangeArrowheads="1"/>
          </p:cNvSpPr>
          <p:nvPr/>
        </p:nvSpPr>
        <p:spPr bwMode="auto">
          <a:xfrm>
            <a:off x="3886200" y="36576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ClrTx/>
              <a:buSzTx/>
              <a:buFontTx/>
              <a:buNone/>
            </a:pPr>
            <a:r>
              <a:rPr lang="en-US" sz="1800">
                <a:solidFill>
                  <a:srgbClr val="0033CC"/>
                </a:solidFill>
              </a:rPr>
              <a:t>B</a:t>
            </a:r>
          </a:p>
        </p:txBody>
      </p:sp>
      <p:sp>
        <p:nvSpPr>
          <p:cNvPr id="8211" name="Text Box 19"/>
          <p:cNvSpPr txBox="1">
            <a:spLocks noChangeArrowheads="1"/>
          </p:cNvSpPr>
          <p:nvPr/>
        </p:nvSpPr>
        <p:spPr bwMode="auto">
          <a:xfrm>
            <a:off x="3886200" y="51816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ClrTx/>
              <a:buSzTx/>
              <a:buFontTx/>
              <a:buNone/>
            </a:pPr>
            <a:r>
              <a:rPr lang="en-US" sz="1800">
                <a:solidFill>
                  <a:srgbClr val="FF0000"/>
                </a:solidFill>
              </a:rPr>
              <a:t>B</a:t>
            </a:r>
          </a:p>
        </p:txBody>
      </p:sp>
      <p:sp>
        <p:nvSpPr>
          <p:cNvPr id="8212" name="Oval 20"/>
          <p:cNvSpPr>
            <a:spLocks noChangeArrowheads="1"/>
          </p:cNvSpPr>
          <p:nvPr/>
        </p:nvSpPr>
        <p:spPr bwMode="auto">
          <a:xfrm flipH="1">
            <a:off x="3886200" y="3657600"/>
            <a:ext cx="381000" cy="381000"/>
          </a:xfrm>
          <a:prstGeom prst="ellipse">
            <a:avLst/>
          </a:prstGeom>
          <a:noFill/>
          <a:ln w="9525">
            <a:solidFill>
              <a:srgbClr val="0000FF"/>
            </a:solidFill>
            <a:round/>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213" name="Oval 21"/>
          <p:cNvSpPr>
            <a:spLocks noChangeArrowheads="1"/>
          </p:cNvSpPr>
          <p:nvPr/>
        </p:nvSpPr>
        <p:spPr bwMode="auto">
          <a:xfrm flipH="1">
            <a:off x="3886200" y="4267200"/>
            <a:ext cx="381000" cy="3810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214" name="Oval 22"/>
          <p:cNvSpPr>
            <a:spLocks noChangeArrowheads="1"/>
          </p:cNvSpPr>
          <p:nvPr/>
        </p:nvSpPr>
        <p:spPr bwMode="auto">
          <a:xfrm flipH="1">
            <a:off x="3886200" y="5181600"/>
            <a:ext cx="381000" cy="3810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215" name="Oval 23"/>
          <p:cNvSpPr>
            <a:spLocks noChangeArrowheads="1"/>
          </p:cNvSpPr>
          <p:nvPr/>
        </p:nvSpPr>
        <p:spPr bwMode="auto">
          <a:xfrm flipH="1">
            <a:off x="609600" y="5181600"/>
            <a:ext cx="381000" cy="3810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buClrTx/>
              <a:buSzTx/>
              <a:buFontTx/>
              <a:buNone/>
            </a:pPr>
            <a:endParaRPr lang="de-DE" sz="2400">
              <a:solidFill>
                <a:srgbClr val="FF0000"/>
              </a:solidFill>
              <a:latin typeface="Times New Roman" pitchFamily="18" charset="0"/>
            </a:endParaRPr>
          </a:p>
        </p:txBody>
      </p:sp>
      <p:sp>
        <p:nvSpPr>
          <p:cNvPr id="8216" name="Oval 24"/>
          <p:cNvSpPr>
            <a:spLocks noChangeArrowheads="1"/>
          </p:cNvSpPr>
          <p:nvPr/>
        </p:nvSpPr>
        <p:spPr bwMode="auto">
          <a:xfrm flipH="1">
            <a:off x="5562600" y="5791200"/>
            <a:ext cx="381000" cy="3810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217" name="Text Box 25"/>
          <p:cNvSpPr txBox="1">
            <a:spLocks noChangeArrowheads="1"/>
          </p:cNvSpPr>
          <p:nvPr/>
        </p:nvSpPr>
        <p:spPr bwMode="auto">
          <a:xfrm>
            <a:off x="5562600" y="57912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buClrTx/>
              <a:buSzTx/>
              <a:buFontTx/>
              <a:buNone/>
            </a:pPr>
            <a:r>
              <a:rPr lang="en-US" sz="1800">
                <a:solidFill>
                  <a:srgbClr val="FF0000"/>
                </a:solidFill>
              </a:rPr>
              <a:t>C</a:t>
            </a:r>
          </a:p>
        </p:txBody>
      </p:sp>
      <p:sp>
        <p:nvSpPr>
          <p:cNvPr id="8218" name="Oval 26"/>
          <p:cNvSpPr>
            <a:spLocks noChangeArrowheads="1"/>
          </p:cNvSpPr>
          <p:nvPr/>
        </p:nvSpPr>
        <p:spPr bwMode="auto">
          <a:xfrm flipH="1">
            <a:off x="7086600" y="1219200"/>
            <a:ext cx="381000" cy="3810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219" name="Text Box 27"/>
          <p:cNvSpPr txBox="1">
            <a:spLocks noChangeArrowheads="1"/>
          </p:cNvSpPr>
          <p:nvPr/>
        </p:nvSpPr>
        <p:spPr bwMode="auto">
          <a:xfrm>
            <a:off x="7086600" y="12192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buClrTx/>
              <a:buSzTx/>
              <a:buFontTx/>
              <a:buNone/>
            </a:pPr>
            <a:r>
              <a:rPr lang="en-US" sz="1800">
                <a:solidFill>
                  <a:srgbClr val="FF0000"/>
                </a:solidFill>
              </a:rPr>
              <a:t>D</a:t>
            </a:r>
          </a:p>
        </p:txBody>
      </p:sp>
    </p:spTree>
    <p:extLst>
      <p:ext uri="{BB962C8B-B14F-4D97-AF65-F5344CB8AC3E}">
        <p14:creationId xmlns:p14="http://schemas.microsoft.com/office/powerpoint/2010/main" val="2905770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7CA80D0-7149-4FAE-B7FC-71892A39C5D4}" type="slidenum">
              <a:rPr lang="en-US" altLang="en-US"/>
              <a:pPr/>
              <a:t>39</a:t>
            </a:fld>
            <a:endParaRPr lang="en-US" altLang="en-US"/>
          </a:p>
        </p:txBody>
      </p:sp>
      <p:sp>
        <p:nvSpPr>
          <p:cNvPr id="106498" name="Rectangle 2"/>
          <p:cNvSpPr>
            <a:spLocks noGrp="1" noChangeArrowheads="1"/>
          </p:cNvSpPr>
          <p:nvPr>
            <p:ph type="title"/>
          </p:nvPr>
        </p:nvSpPr>
        <p:spPr/>
        <p:txBody>
          <a:bodyPr/>
          <a:lstStyle/>
          <a:p>
            <a:r>
              <a:rPr lang="en-US" dirty="0" smtClean="0"/>
              <a:t>Entrepreneurship in Evolutionary </a:t>
            </a:r>
            <a:r>
              <a:rPr lang="en-US" dirty="0"/>
              <a:t>Context</a:t>
            </a:r>
          </a:p>
        </p:txBody>
      </p:sp>
      <p:sp>
        <p:nvSpPr>
          <p:cNvPr id="106499" name="Rectangle 3"/>
          <p:cNvSpPr>
            <a:spLocks noGrp="1" noChangeArrowheads="1"/>
          </p:cNvSpPr>
          <p:nvPr>
            <p:ph type="body" idx="1"/>
          </p:nvPr>
        </p:nvSpPr>
        <p:spPr/>
        <p:txBody>
          <a:bodyPr/>
          <a:lstStyle/>
          <a:p>
            <a:r>
              <a:rPr lang="en-US" dirty="0"/>
              <a:t>Model of Revolving Door – Turbulence</a:t>
            </a:r>
          </a:p>
          <a:p>
            <a:r>
              <a:rPr lang="en-US" dirty="0"/>
              <a:t>Model of </a:t>
            </a:r>
            <a:r>
              <a:rPr lang="en-US" dirty="0" smtClean="0"/>
              <a:t>Displacement</a:t>
            </a:r>
          </a:p>
          <a:p>
            <a:r>
              <a:rPr lang="en-US" dirty="0" smtClean="0"/>
              <a:t>David B. </a:t>
            </a:r>
            <a:r>
              <a:rPr lang="en-US" dirty="0" err="1" smtClean="0"/>
              <a:t>Audretsch</a:t>
            </a:r>
            <a:r>
              <a:rPr lang="en-US" dirty="0" smtClean="0"/>
              <a:t>, </a:t>
            </a:r>
            <a:r>
              <a:rPr lang="en-US" i="1" dirty="0" smtClean="0"/>
              <a:t>Innovation and Industry Evolution</a:t>
            </a:r>
            <a:r>
              <a:rPr lang="en-US" dirty="0" smtClean="0"/>
              <a:t> (MIT Press, 1995)</a:t>
            </a:r>
          </a:p>
          <a:p>
            <a:r>
              <a:rPr lang="en-US" dirty="0" smtClean="0"/>
              <a:t>Caves, Richard E.,1998, “Industrial Organization and New Findings on the Turnover and Mobility of Firms,” </a:t>
            </a:r>
            <a:r>
              <a:rPr lang="en-US" i="1" dirty="0" smtClean="0"/>
              <a:t>Journal of Economic Literature</a:t>
            </a:r>
          </a:p>
          <a:p>
            <a:endParaRPr lang="en-US" dirty="0"/>
          </a:p>
        </p:txBody>
      </p:sp>
    </p:spTree>
    <p:extLst>
      <p:ext uri="{BB962C8B-B14F-4D97-AF65-F5344CB8AC3E}">
        <p14:creationId xmlns:p14="http://schemas.microsoft.com/office/powerpoint/2010/main" val="1379858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t>
            </a:r>
            <a:endParaRPr lang="en-US" dirty="0"/>
          </a:p>
        </p:txBody>
      </p:sp>
      <p:sp>
        <p:nvSpPr>
          <p:cNvPr id="3" name="Content Placeholder 2"/>
          <p:cNvSpPr>
            <a:spLocks noGrp="1"/>
          </p:cNvSpPr>
          <p:nvPr>
            <p:ph idx="1"/>
          </p:nvPr>
        </p:nvSpPr>
        <p:spPr/>
        <p:txBody>
          <a:bodyPr/>
          <a:lstStyle/>
          <a:p>
            <a:r>
              <a:rPr lang="en-US" dirty="0" smtClean="0"/>
              <a:t>Opportunity Recognition</a:t>
            </a:r>
          </a:p>
          <a:p>
            <a:r>
              <a:rPr lang="en-US" dirty="0" smtClean="0"/>
              <a:t>Opportunity Creation</a:t>
            </a:r>
          </a:p>
          <a:p>
            <a:r>
              <a:rPr lang="en-US" dirty="0" smtClean="0"/>
              <a:t>Opportunity Evaluation</a:t>
            </a:r>
          </a:p>
          <a:p>
            <a:r>
              <a:rPr lang="en-US" dirty="0" smtClean="0"/>
              <a:t>Opportunity Exploitation</a:t>
            </a:r>
          </a:p>
          <a:p>
            <a:endParaRPr lang="en-US" dirty="0"/>
          </a:p>
        </p:txBody>
      </p:sp>
    </p:spTree>
    <p:extLst>
      <p:ext uri="{BB962C8B-B14F-4D97-AF65-F5344CB8AC3E}">
        <p14:creationId xmlns:p14="http://schemas.microsoft.com/office/powerpoint/2010/main" val="28954731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err="1" smtClean="0"/>
              <a:t>Entrepreneurship</a:t>
            </a:r>
            <a:r>
              <a:rPr lang="de-DE" dirty="0" smtClean="0"/>
              <a:t>: Model </a:t>
            </a:r>
            <a:r>
              <a:rPr lang="de-DE" dirty="0" err="1" smtClean="0"/>
              <a:t>of</a:t>
            </a:r>
            <a:r>
              <a:rPr lang="de-DE" dirty="0" smtClean="0"/>
              <a:t> </a:t>
            </a:r>
            <a:r>
              <a:rPr lang="de-DE" dirty="0" err="1" smtClean="0"/>
              <a:t>Occupational</a:t>
            </a:r>
            <a:r>
              <a:rPr lang="de-DE" dirty="0" smtClean="0"/>
              <a:t> Choice </a:t>
            </a:r>
            <a:endParaRPr lang="de-DE" dirty="0"/>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42088" y="2271124"/>
            <a:ext cx="7659824" cy="3184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54572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Model </a:t>
            </a:r>
            <a:r>
              <a:rPr lang="de-DE" dirty="0" err="1" smtClean="0"/>
              <a:t>of</a:t>
            </a:r>
            <a:r>
              <a:rPr lang="de-DE" dirty="0" smtClean="0"/>
              <a:t> </a:t>
            </a:r>
            <a:r>
              <a:rPr lang="de-DE" dirty="0" err="1" smtClean="0"/>
              <a:t>Entrepreneurial</a:t>
            </a:r>
            <a:r>
              <a:rPr lang="de-DE" dirty="0" smtClean="0"/>
              <a:t> Choice</a:t>
            </a:r>
            <a:endParaRPr lang="de-DE" dirty="0"/>
          </a:p>
        </p:txBody>
      </p:sp>
      <p:sp>
        <p:nvSpPr>
          <p:cNvPr id="3" name="Content Placeholder 2"/>
          <p:cNvSpPr>
            <a:spLocks noGrp="1"/>
          </p:cNvSpPr>
          <p:nvPr>
            <p:ph idx="1"/>
          </p:nvPr>
        </p:nvSpPr>
        <p:spPr/>
        <p:txBody>
          <a:bodyPr/>
          <a:lstStyle/>
          <a:p>
            <a:pPr marL="0" indent="0">
              <a:buNone/>
            </a:pPr>
            <a:r>
              <a:rPr lang="de-DE" dirty="0" err="1" smtClean="0"/>
              <a:t>Pr</a:t>
            </a:r>
            <a:r>
              <a:rPr lang="de-DE" dirty="0" smtClean="0"/>
              <a:t> (E)= f(∏</a:t>
            </a:r>
            <a:r>
              <a:rPr lang="de-DE" baseline="-25000" dirty="0" smtClean="0"/>
              <a:t>i</a:t>
            </a:r>
            <a:r>
              <a:rPr lang="de-DE" dirty="0" smtClean="0"/>
              <a:t>* - </a:t>
            </a:r>
            <a:r>
              <a:rPr lang="de-DE" dirty="0" err="1" smtClean="0"/>
              <a:t>W</a:t>
            </a:r>
            <a:r>
              <a:rPr lang="de-DE" baseline="-25000" dirty="0" err="1" smtClean="0"/>
              <a:t>j</a:t>
            </a:r>
            <a:r>
              <a:rPr lang="de-DE" dirty="0" smtClean="0"/>
              <a:t>)</a:t>
            </a:r>
          </a:p>
          <a:p>
            <a:pPr marL="0" indent="0">
              <a:buNone/>
            </a:pPr>
            <a:r>
              <a:rPr lang="de-DE" dirty="0" err="1" smtClean="0"/>
              <a:t>Where</a:t>
            </a:r>
            <a:r>
              <a:rPr lang="de-DE" dirty="0" smtClean="0"/>
              <a:t> </a:t>
            </a:r>
          </a:p>
          <a:p>
            <a:pPr marL="0" indent="0">
              <a:buNone/>
            </a:pPr>
            <a:r>
              <a:rPr lang="de-DE" dirty="0" smtClean="0"/>
              <a:t>E </a:t>
            </a:r>
            <a:r>
              <a:rPr lang="de-DE" dirty="0" err="1" smtClean="0"/>
              <a:t>is</a:t>
            </a:r>
            <a:r>
              <a:rPr lang="de-DE" dirty="0" smtClean="0"/>
              <a:t> </a:t>
            </a:r>
            <a:r>
              <a:rPr lang="de-DE" dirty="0" err="1" smtClean="0"/>
              <a:t>the</a:t>
            </a:r>
            <a:r>
              <a:rPr lang="de-DE" dirty="0" smtClean="0"/>
              <a:t> </a:t>
            </a:r>
            <a:r>
              <a:rPr lang="de-DE" dirty="0" err="1" smtClean="0"/>
              <a:t>startup</a:t>
            </a:r>
            <a:r>
              <a:rPr lang="de-DE" dirty="0" smtClean="0"/>
              <a:t> </a:t>
            </a:r>
            <a:r>
              <a:rPr lang="de-DE" dirty="0" err="1" smtClean="0"/>
              <a:t>of</a:t>
            </a:r>
            <a:r>
              <a:rPr lang="de-DE" dirty="0" smtClean="0"/>
              <a:t> a </a:t>
            </a:r>
            <a:r>
              <a:rPr lang="de-DE" dirty="0" err="1" smtClean="0"/>
              <a:t>new</a:t>
            </a:r>
            <a:r>
              <a:rPr lang="de-DE" dirty="0" smtClean="0"/>
              <a:t> firm</a:t>
            </a:r>
          </a:p>
          <a:p>
            <a:pPr marL="0" indent="0">
              <a:buNone/>
            </a:pPr>
            <a:r>
              <a:rPr lang="de-DE" dirty="0" smtClean="0"/>
              <a:t>∏* </a:t>
            </a:r>
            <a:r>
              <a:rPr lang="de-DE" dirty="0" err="1" smtClean="0"/>
              <a:t>is</a:t>
            </a:r>
            <a:r>
              <a:rPr lang="de-DE" dirty="0" smtClean="0"/>
              <a:t> </a:t>
            </a:r>
            <a:r>
              <a:rPr lang="de-DE" dirty="0" err="1" smtClean="0"/>
              <a:t>expected</a:t>
            </a:r>
            <a:r>
              <a:rPr lang="de-DE" dirty="0" smtClean="0"/>
              <a:t> </a:t>
            </a:r>
            <a:r>
              <a:rPr lang="de-DE" dirty="0" err="1" smtClean="0"/>
              <a:t>profits</a:t>
            </a:r>
            <a:r>
              <a:rPr lang="de-DE" dirty="0" smtClean="0"/>
              <a:t> </a:t>
            </a:r>
            <a:r>
              <a:rPr lang="de-DE" dirty="0" err="1" smtClean="0"/>
              <a:t>associated</a:t>
            </a:r>
            <a:r>
              <a:rPr lang="de-DE" dirty="0" smtClean="0"/>
              <a:t> </a:t>
            </a:r>
            <a:r>
              <a:rPr lang="de-DE" dirty="0" err="1" smtClean="0"/>
              <a:t>with</a:t>
            </a:r>
            <a:r>
              <a:rPr lang="de-DE" dirty="0" smtClean="0"/>
              <a:t> </a:t>
            </a:r>
            <a:r>
              <a:rPr lang="de-DE" dirty="0" err="1" smtClean="0"/>
              <a:t>new</a:t>
            </a:r>
            <a:r>
              <a:rPr lang="de-DE" dirty="0" smtClean="0"/>
              <a:t> firm i</a:t>
            </a:r>
          </a:p>
          <a:p>
            <a:pPr marL="0" indent="0">
              <a:buNone/>
            </a:pPr>
            <a:r>
              <a:rPr lang="de-DE" dirty="0" err="1" smtClean="0"/>
              <a:t>Wis</a:t>
            </a:r>
            <a:r>
              <a:rPr lang="de-DE" dirty="0" smtClean="0"/>
              <a:t> </a:t>
            </a:r>
            <a:r>
              <a:rPr lang="de-DE" dirty="0" err="1" smtClean="0"/>
              <a:t>the</a:t>
            </a:r>
            <a:r>
              <a:rPr lang="de-DE" dirty="0" smtClean="0"/>
              <a:t> wage </a:t>
            </a:r>
            <a:r>
              <a:rPr lang="de-DE" dirty="0" err="1" smtClean="0"/>
              <a:t>associated</a:t>
            </a:r>
            <a:r>
              <a:rPr lang="de-DE" dirty="0" smtClean="0"/>
              <a:t> </a:t>
            </a:r>
            <a:r>
              <a:rPr lang="de-DE" dirty="0" err="1" smtClean="0"/>
              <a:t>with</a:t>
            </a:r>
            <a:r>
              <a:rPr lang="de-DE" dirty="0" smtClean="0"/>
              <a:t> </a:t>
            </a:r>
            <a:r>
              <a:rPr lang="de-DE" dirty="0" err="1" smtClean="0"/>
              <a:t>being</a:t>
            </a:r>
            <a:r>
              <a:rPr lang="de-DE" dirty="0" smtClean="0"/>
              <a:t> a </a:t>
            </a:r>
            <a:r>
              <a:rPr lang="de-DE" dirty="0" err="1" smtClean="0"/>
              <a:t>worker</a:t>
            </a:r>
            <a:r>
              <a:rPr lang="de-DE" dirty="0" smtClean="0"/>
              <a:t> </a:t>
            </a:r>
            <a:r>
              <a:rPr lang="de-DE" dirty="0" err="1" smtClean="0"/>
              <a:t>for</a:t>
            </a:r>
            <a:r>
              <a:rPr lang="de-DE" dirty="0" smtClean="0"/>
              <a:t> an </a:t>
            </a:r>
            <a:r>
              <a:rPr lang="de-DE" dirty="0" err="1" smtClean="0"/>
              <a:t>incumbent</a:t>
            </a:r>
            <a:r>
              <a:rPr lang="de-DE" dirty="0" smtClean="0"/>
              <a:t> firm j</a:t>
            </a:r>
            <a:endParaRPr lang="de-DE" dirty="0"/>
          </a:p>
        </p:txBody>
      </p:sp>
    </p:spTree>
    <p:extLst>
      <p:ext uri="{BB962C8B-B14F-4D97-AF65-F5344CB8AC3E}">
        <p14:creationId xmlns:p14="http://schemas.microsoft.com/office/powerpoint/2010/main" val="26748850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Entrepreneurial</a:t>
            </a:r>
            <a:r>
              <a:rPr lang="de-DE" dirty="0" smtClean="0"/>
              <a:t> </a:t>
            </a:r>
            <a:r>
              <a:rPr lang="de-DE" dirty="0" err="1" smtClean="0"/>
              <a:t>Opportunities</a:t>
            </a:r>
            <a:endParaRPr lang="de-DE" dirty="0"/>
          </a:p>
        </p:txBody>
      </p:sp>
      <p:sp>
        <p:nvSpPr>
          <p:cNvPr id="3" name="Content Placeholder 2"/>
          <p:cNvSpPr>
            <a:spLocks noGrp="1"/>
          </p:cNvSpPr>
          <p:nvPr>
            <p:ph idx="1"/>
          </p:nvPr>
        </p:nvSpPr>
        <p:spPr/>
        <p:txBody>
          <a:bodyPr>
            <a:normAutofit fontScale="77500" lnSpcReduction="20000"/>
          </a:bodyPr>
          <a:lstStyle/>
          <a:p>
            <a:r>
              <a:rPr lang="en-US" dirty="0"/>
              <a:t>Alvarez, Sharon, Jay B. Barney and Susan L. Young, 2010, “Debates in Entrepreneurship: Opportunity Formation and Implications for the Field of Entrepreneurship,” in Z.J. </a:t>
            </a:r>
            <a:r>
              <a:rPr lang="en-US" dirty="0" err="1"/>
              <a:t>Acs</a:t>
            </a:r>
            <a:r>
              <a:rPr lang="en-US" dirty="0"/>
              <a:t> and D.B. </a:t>
            </a:r>
            <a:r>
              <a:rPr lang="en-US" dirty="0" err="1"/>
              <a:t>Audretsch</a:t>
            </a:r>
            <a:r>
              <a:rPr lang="en-US" dirty="0"/>
              <a:t> (eds.), </a:t>
            </a:r>
            <a:r>
              <a:rPr lang="en-US" i="1" dirty="0"/>
              <a:t>Handbook of Entrepreneurship Research</a:t>
            </a:r>
            <a:r>
              <a:rPr lang="en-US" dirty="0"/>
              <a:t> (New York: Springer).</a:t>
            </a:r>
            <a:endParaRPr lang="de-DE" dirty="0"/>
          </a:p>
          <a:p>
            <a:r>
              <a:rPr lang="en-US" dirty="0" err="1"/>
              <a:t>Sarasvathy</a:t>
            </a:r>
            <a:r>
              <a:rPr lang="en-US" dirty="0"/>
              <a:t>, </a:t>
            </a:r>
            <a:r>
              <a:rPr lang="en-US" dirty="0" err="1"/>
              <a:t>Saras</a:t>
            </a:r>
            <a:r>
              <a:rPr lang="en-US" dirty="0"/>
              <a:t> D., Nicholas Dew, and S. Ramakrishna, 2010, “Three Views of Entrepreneurial Opportunity,” in Z.J. </a:t>
            </a:r>
            <a:r>
              <a:rPr lang="en-US" dirty="0" err="1"/>
              <a:t>Acs</a:t>
            </a:r>
            <a:r>
              <a:rPr lang="en-US" dirty="0"/>
              <a:t> and D.B. </a:t>
            </a:r>
            <a:r>
              <a:rPr lang="en-US" dirty="0" err="1"/>
              <a:t>Audretsch</a:t>
            </a:r>
            <a:r>
              <a:rPr lang="en-US" dirty="0"/>
              <a:t> (eds.), </a:t>
            </a:r>
            <a:r>
              <a:rPr lang="en-US" i="1" dirty="0"/>
              <a:t>Handbook of Entrepreneurship Research</a:t>
            </a:r>
            <a:r>
              <a:rPr lang="en-US" dirty="0"/>
              <a:t> (New York: Springer).</a:t>
            </a:r>
            <a:endParaRPr lang="de-DE" dirty="0"/>
          </a:p>
          <a:p>
            <a:r>
              <a:rPr lang="en-US" dirty="0"/>
              <a:t>Shane, Scott and </a:t>
            </a:r>
            <a:r>
              <a:rPr lang="en-US" dirty="0" err="1"/>
              <a:t>Johanthan</a:t>
            </a:r>
            <a:r>
              <a:rPr lang="en-US" dirty="0"/>
              <a:t> T. </a:t>
            </a:r>
            <a:r>
              <a:rPr lang="en-US" dirty="0" err="1"/>
              <a:t>Eckhardt</a:t>
            </a:r>
            <a:r>
              <a:rPr lang="en-US" dirty="0"/>
              <a:t>, 2010, “An Update to the Individual-Opportunity Nexus,” in Z.J. </a:t>
            </a:r>
            <a:r>
              <a:rPr lang="en-US" dirty="0" err="1"/>
              <a:t>Acs</a:t>
            </a:r>
            <a:r>
              <a:rPr lang="en-US" dirty="0"/>
              <a:t> and D.B. </a:t>
            </a:r>
            <a:r>
              <a:rPr lang="en-US" dirty="0" err="1"/>
              <a:t>Audretsch</a:t>
            </a:r>
            <a:r>
              <a:rPr lang="en-US" dirty="0"/>
              <a:t> (eds.), </a:t>
            </a:r>
            <a:r>
              <a:rPr lang="en-US" i="1" dirty="0"/>
              <a:t>Handbook of Entrepreneurship Research</a:t>
            </a:r>
            <a:r>
              <a:rPr lang="en-US" dirty="0"/>
              <a:t> (New York: Springer).</a:t>
            </a:r>
            <a:endParaRPr lang="de-DE" dirty="0"/>
          </a:p>
          <a:p>
            <a:endParaRPr lang="de-DE" dirty="0"/>
          </a:p>
        </p:txBody>
      </p:sp>
    </p:spTree>
    <p:extLst>
      <p:ext uri="{BB962C8B-B14F-4D97-AF65-F5344CB8AC3E}">
        <p14:creationId xmlns:p14="http://schemas.microsoft.com/office/powerpoint/2010/main" val="33001219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2D1D74D-6F7F-470E-93A3-1EFC7D0EB751}" type="slidenum">
              <a:rPr lang="en-US" altLang="en-US"/>
              <a:pPr/>
              <a:t>43</a:t>
            </a:fld>
            <a:endParaRPr lang="en-US" altLang="en-US"/>
          </a:p>
        </p:txBody>
      </p:sp>
      <p:sp>
        <p:nvSpPr>
          <p:cNvPr id="103426" name="Rectangle 2"/>
          <p:cNvSpPr>
            <a:spLocks noGrp="1" noChangeArrowheads="1"/>
          </p:cNvSpPr>
          <p:nvPr>
            <p:ph type="title"/>
          </p:nvPr>
        </p:nvSpPr>
        <p:spPr/>
        <p:txBody>
          <a:bodyPr>
            <a:normAutofit fontScale="90000"/>
          </a:bodyPr>
          <a:lstStyle/>
          <a:p>
            <a:r>
              <a:rPr lang="en-US" dirty="0"/>
              <a:t>Where Do </a:t>
            </a:r>
            <a:r>
              <a:rPr lang="en-US" dirty="0" smtClean="0"/>
              <a:t>Entrepreneurial </a:t>
            </a:r>
            <a:r>
              <a:rPr lang="en-US" dirty="0"/>
              <a:t>Opportunities Come From?</a:t>
            </a:r>
          </a:p>
        </p:txBody>
      </p:sp>
      <p:sp>
        <p:nvSpPr>
          <p:cNvPr id="103427" name="Rectangle 3"/>
          <p:cNvSpPr>
            <a:spLocks noGrp="1" noChangeArrowheads="1"/>
          </p:cNvSpPr>
          <p:nvPr>
            <p:ph type="body" idx="1"/>
          </p:nvPr>
        </p:nvSpPr>
        <p:spPr/>
        <p:txBody>
          <a:bodyPr/>
          <a:lstStyle/>
          <a:p>
            <a:r>
              <a:rPr lang="en-US" b="1"/>
              <a:t>Knowledge Spillover Theory of Entrepreneurship</a:t>
            </a:r>
            <a:r>
              <a:rPr lang="en-US"/>
              <a:t>: Knowledge embedded in economic agents is </a:t>
            </a:r>
            <a:r>
              <a:rPr lang="en-US" i="1"/>
              <a:t>exogenous</a:t>
            </a:r>
            <a:r>
              <a:rPr lang="en-US"/>
              <a:t>, and in an effort to appropriate the returns from that knowledge, the spillover of knowledge involves </a:t>
            </a:r>
            <a:r>
              <a:rPr lang="en-US" i="1"/>
              <a:t>endogenously</a:t>
            </a:r>
            <a:r>
              <a:rPr lang="en-US"/>
              <a:t> creating a new firm</a:t>
            </a:r>
          </a:p>
        </p:txBody>
      </p:sp>
    </p:spTree>
    <p:extLst>
      <p:ext uri="{BB962C8B-B14F-4D97-AF65-F5344CB8AC3E}">
        <p14:creationId xmlns:p14="http://schemas.microsoft.com/office/powerpoint/2010/main" val="3660894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88A6A39-8F8A-4921-9D3B-8A6D990F61B8}" type="slidenum">
              <a:rPr lang="en-US" altLang="en-US"/>
              <a:pPr/>
              <a:t>44</a:t>
            </a:fld>
            <a:endParaRPr lang="en-US" altLang="en-US"/>
          </a:p>
        </p:txBody>
      </p:sp>
      <p:sp>
        <p:nvSpPr>
          <p:cNvPr id="16386" name="Rectangle 2"/>
          <p:cNvSpPr>
            <a:spLocks noGrp="1" noChangeArrowheads="1"/>
          </p:cNvSpPr>
          <p:nvPr>
            <p:ph type="title"/>
          </p:nvPr>
        </p:nvSpPr>
        <p:spPr/>
        <p:txBody>
          <a:bodyPr/>
          <a:lstStyle/>
          <a:p>
            <a:r>
              <a:rPr lang="en-US" sz="3500"/>
              <a:t>Endogenous Entrepreneurship</a:t>
            </a:r>
          </a:p>
        </p:txBody>
      </p:sp>
      <p:sp>
        <p:nvSpPr>
          <p:cNvPr id="16387" name="Rectangle 3"/>
          <p:cNvSpPr>
            <a:spLocks noGrp="1" noChangeArrowheads="1"/>
          </p:cNvSpPr>
          <p:nvPr>
            <p:ph type="body" idx="1"/>
          </p:nvPr>
        </p:nvSpPr>
        <p:spPr/>
        <p:txBody>
          <a:bodyPr/>
          <a:lstStyle/>
          <a:p>
            <a:r>
              <a:rPr lang="en-US"/>
              <a:t>Appropriation Problem – Firm vs. Knowledge Agent</a:t>
            </a:r>
          </a:p>
          <a:p>
            <a:r>
              <a:rPr lang="en-US"/>
              <a:t>New firms are endogenous response to knowledge not completely &amp; exhaustively commercailized</a:t>
            </a:r>
          </a:p>
          <a:p>
            <a:r>
              <a:rPr lang="en-US"/>
              <a:t>Knowledge exogenous and embedded in economic agents who endogenously start new firms to appropriate knowledge endowments</a:t>
            </a:r>
          </a:p>
          <a:p>
            <a:endParaRPr lang="en-US"/>
          </a:p>
          <a:p>
            <a:pPr>
              <a:buFont typeface="Wingdings" pitchFamily="2" charset="2"/>
              <a:buNone/>
            </a:pPr>
            <a:endParaRPr lang="en-US"/>
          </a:p>
        </p:txBody>
      </p:sp>
    </p:spTree>
    <p:extLst>
      <p:ext uri="{BB962C8B-B14F-4D97-AF65-F5344CB8AC3E}">
        <p14:creationId xmlns:p14="http://schemas.microsoft.com/office/powerpoint/2010/main" val="7817290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The Labor Market View</a:t>
            </a:r>
            <a:endParaRPr lang="de-DE" dirty="0"/>
          </a:p>
        </p:txBody>
      </p:sp>
      <p:sp>
        <p:nvSpPr>
          <p:cNvPr id="3" name="Content Placeholder 2"/>
          <p:cNvSpPr>
            <a:spLocks noGrp="1"/>
          </p:cNvSpPr>
          <p:nvPr>
            <p:ph idx="1"/>
          </p:nvPr>
        </p:nvSpPr>
        <p:spPr/>
        <p:txBody>
          <a:bodyPr>
            <a:normAutofit fontScale="92500" lnSpcReduction="10000"/>
          </a:bodyPr>
          <a:lstStyle/>
          <a:p>
            <a:r>
              <a:rPr lang="en-US" dirty="0"/>
              <a:t>Brown, C. and J. </a:t>
            </a:r>
            <a:r>
              <a:rPr lang="en-US" dirty="0" err="1"/>
              <a:t>Medoff</a:t>
            </a:r>
            <a:r>
              <a:rPr lang="en-US" dirty="0"/>
              <a:t>, 1989, “The Employer Size Wage Effect,” </a:t>
            </a:r>
            <a:r>
              <a:rPr lang="en-US" i="1" dirty="0"/>
              <a:t>Journal of Political Economy, 97,</a:t>
            </a:r>
            <a:r>
              <a:rPr lang="en-US" dirty="0"/>
              <a:t> 1027-1059.</a:t>
            </a:r>
            <a:endParaRPr lang="de-DE" dirty="0"/>
          </a:p>
          <a:p>
            <a:r>
              <a:rPr lang="en-US" dirty="0"/>
              <a:t>Davis, S., </a:t>
            </a:r>
            <a:r>
              <a:rPr lang="en-US" dirty="0" err="1"/>
              <a:t>Haltiwanger</a:t>
            </a:r>
            <a:r>
              <a:rPr lang="en-US" dirty="0"/>
              <a:t>, J. and </a:t>
            </a:r>
            <a:r>
              <a:rPr lang="en-US" dirty="0" err="1"/>
              <a:t>Schuh</a:t>
            </a:r>
            <a:r>
              <a:rPr lang="en-US" dirty="0"/>
              <a:t>, S., 1996a,  </a:t>
            </a:r>
            <a:r>
              <a:rPr lang="en-US" i="1" dirty="0"/>
              <a:t>Job Creation and Destruction</a:t>
            </a:r>
            <a:r>
              <a:rPr lang="en-US" dirty="0"/>
              <a:t>. Cambridge: MIT Press. </a:t>
            </a:r>
            <a:endParaRPr lang="de-DE" dirty="0"/>
          </a:p>
          <a:p>
            <a:r>
              <a:rPr lang="en-US" dirty="0"/>
              <a:t>Davis, S., </a:t>
            </a:r>
            <a:r>
              <a:rPr lang="en-US" dirty="0" err="1"/>
              <a:t>Haltiwanger</a:t>
            </a:r>
            <a:r>
              <a:rPr lang="en-US" dirty="0"/>
              <a:t>, J. and </a:t>
            </a:r>
            <a:r>
              <a:rPr lang="en-US" dirty="0" err="1"/>
              <a:t>Schuh</a:t>
            </a:r>
            <a:r>
              <a:rPr lang="en-US" dirty="0"/>
              <a:t>, S., 1996b, Small Business and Job Creation: Dissecting the Myth and Reassessing the Facts. </a:t>
            </a:r>
            <a:r>
              <a:rPr lang="en-US" i="1" dirty="0"/>
              <a:t>Small Business Economics, 8,</a:t>
            </a:r>
            <a:r>
              <a:rPr lang="en-US" dirty="0"/>
              <a:t> 297-315. </a:t>
            </a:r>
            <a:endParaRPr lang="de-DE" dirty="0"/>
          </a:p>
          <a:p>
            <a:endParaRPr lang="de-DE" dirty="0"/>
          </a:p>
        </p:txBody>
      </p:sp>
    </p:spTree>
    <p:extLst>
      <p:ext uri="{BB962C8B-B14F-4D97-AF65-F5344CB8AC3E}">
        <p14:creationId xmlns:p14="http://schemas.microsoft.com/office/powerpoint/2010/main" val="436203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smtClean="0"/>
              <a:t>Linking </a:t>
            </a:r>
            <a:r>
              <a:rPr lang="de-DE" dirty="0" err="1" smtClean="0"/>
              <a:t>Entrepreneurship</a:t>
            </a:r>
            <a:r>
              <a:rPr lang="de-DE" dirty="0" smtClean="0"/>
              <a:t> </a:t>
            </a:r>
            <a:r>
              <a:rPr lang="de-DE" dirty="0" err="1" smtClean="0"/>
              <a:t>to</a:t>
            </a:r>
            <a:r>
              <a:rPr lang="de-DE" dirty="0" smtClean="0"/>
              <a:t> </a:t>
            </a:r>
            <a:r>
              <a:rPr lang="de-DE" dirty="0" err="1" smtClean="0"/>
              <a:t>Economic</a:t>
            </a:r>
            <a:r>
              <a:rPr lang="de-DE" dirty="0" smtClean="0"/>
              <a:t> Growth</a:t>
            </a:r>
            <a:endParaRPr lang="de-DE" dirty="0"/>
          </a:p>
        </p:txBody>
      </p:sp>
      <p:sp>
        <p:nvSpPr>
          <p:cNvPr id="3" name="Content Placeholder 2"/>
          <p:cNvSpPr>
            <a:spLocks noGrp="1"/>
          </p:cNvSpPr>
          <p:nvPr>
            <p:ph idx="1"/>
          </p:nvPr>
        </p:nvSpPr>
        <p:spPr/>
        <p:txBody>
          <a:bodyPr>
            <a:normAutofit fontScale="70000" lnSpcReduction="20000"/>
          </a:bodyPr>
          <a:lstStyle/>
          <a:p>
            <a:r>
              <a:rPr lang="en-US" dirty="0" err="1"/>
              <a:t>Carree</a:t>
            </a:r>
            <a:r>
              <a:rPr lang="en-US" dirty="0"/>
              <a:t> Martin A. and A. Roy </a:t>
            </a:r>
            <a:r>
              <a:rPr lang="en-US" dirty="0" err="1"/>
              <a:t>Thurik</a:t>
            </a:r>
            <a:r>
              <a:rPr lang="en-US" dirty="0"/>
              <a:t>, 2010, “The Impact of Entrepreneurship on Economic Growth,” in Z.J. </a:t>
            </a:r>
            <a:r>
              <a:rPr lang="en-US" dirty="0" err="1"/>
              <a:t>Acs</a:t>
            </a:r>
            <a:r>
              <a:rPr lang="en-US" dirty="0"/>
              <a:t> and D.B. </a:t>
            </a:r>
            <a:r>
              <a:rPr lang="en-US" dirty="0" err="1"/>
              <a:t>Audretsch</a:t>
            </a:r>
            <a:r>
              <a:rPr lang="en-US" dirty="0"/>
              <a:t> (eds.), </a:t>
            </a:r>
            <a:r>
              <a:rPr lang="en-US" i="1" dirty="0"/>
              <a:t>Handbook of Entrepreneurship Research</a:t>
            </a:r>
            <a:r>
              <a:rPr lang="en-US" dirty="0"/>
              <a:t> (New York: Springer).</a:t>
            </a:r>
            <a:endParaRPr lang="de-DE" dirty="0"/>
          </a:p>
          <a:p>
            <a:r>
              <a:rPr lang="en-US" dirty="0" err="1"/>
              <a:t>Audretsch</a:t>
            </a:r>
            <a:r>
              <a:rPr lang="en-US" dirty="0"/>
              <a:t>, David B.,  2007, “Entrepreneurship Capital and Economic Growth,” </a:t>
            </a:r>
            <a:r>
              <a:rPr lang="en-US" i="1" dirty="0"/>
              <a:t>Oxford Review of Economic Policy</a:t>
            </a:r>
            <a:r>
              <a:rPr lang="en-US" dirty="0"/>
              <a:t>, Vol. 23 (1), 2007, 63-78.</a:t>
            </a:r>
            <a:endParaRPr lang="de-DE" dirty="0"/>
          </a:p>
          <a:p>
            <a:r>
              <a:rPr lang="en-US" dirty="0" err="1"/>
              <a:t>Audretsch</a:t>
            </a:r>
            <a:r>
              <a:rPr lang="en-US" dirty="0"/>
              <a:t>, David B., Max </a:t>
            </a:r>
            <a:r>
              <a:rPr lang="en-US" dirty="0" err="1"/>
              <a:t>Keilbach</a:t>
            </a:r>
            <a:r>
              <a:rPr lang="en-US" dirty="0"/>
              <a:t> and Erik Lehmann, 2008, Entrepreneurship and Economic Growth (New York: Oxford University Press).</a:t>
            </a:r>
            <a:endParaRPr lang="de-DE" dirty="0"/>
          </a:p>
          <a:p>
            <a:r>
              <a:rPr lang="en-US" dirty="0" err="1"/>
              <a:t>Braunerhjelm</a:t>
            </a:r>
            <a:r>
              <a:rPr lang="en-US" dirty="0"/>
              <a:t>, Pontus, </a:t>
            </a:r>
            <a:r>
              <a:rPr lang="en-US" dirty="0" err="1"/>
              <a:t>Zoltan</a:t>
            </a:r>
            <a:r>
              <a:rPr lang="en-US" dirty="0"/>
              <a:t> J. </a:t>
            </a:r>
            <a:r>
              <a:rPr lang="en-US" dirty="0" err="1"/>
              <a:t>Acs</a:t>
            </a:r>
            <a:r>
              <a:rPr lang="en-US" dirty="0"/>
              <a:t>, David </a:t>
            </a:r>
            <a:r>
              <a:rPr lang="en-US" dirty="0" err="1"/>
              <a:t>Audretsch</a:t>
            </a:r>
            <a:r>
              <a:rPr lang="en-US" dirty="0"/>
              <a:t> and Bo </a:t>
            </a:r>
            <a:r>
              <a:rPr lang="en-US" dirty="0" err="1"/>
              <a:t>Carlsson</a:t>
            </a:r>
            <a:r>
              <a:rPr lang="en-US" dirty="0"/>
              <a:t>, 2010, “The Missing Link:  Knowledge Diffusion and Entrepreneurship in Endogenous Growth,” </a:t>
            </a:r>
            <a:r>
              <a:rPr lang="en-US" i="1" dirty="0"/>
              <a:t>Small Business Economics An Entrepreneurship Journal</a:t>
            </a:r>
            <a:r>
              <a:rPr lang="en-US" dirty="0"/>
              <a:t>, 34 (2), February, 105-125.</a:t>
            </a:r>
            <a:endParaRPr lang="de-DE" dirty="0"/>
          </a:p>
          <a:p>
            <a:pPr marL="0" indent="0">
              <a:buNone/>
            </a:pPr>
            <a:endParaRPr lang="de-DE" dirty="0"/>
          </a:p>
          <a:p>
            <a:endParaRPr lang="de-DE" dirty="0"/>
          </a:p>
        </p:txBody>
      </p:sp>
    </p:spTree>
    <p:extLst>
      <p:ext uri="{BB962C8B-B14F-4D97-AF65-F5344CB8AC3E}">
        <p14:creationId xmlns:p14="http://schemas.microsoft.com/office/powerpoint/2010/main" val="15627216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pPr>
              <a:defRPr/>
            </a:pPr>
            <a:r>
              <a:rPr lang="en-US"/>
              <a:t>www.davidaudretsch.com</a:t>
            </a:r>
          </a:p>
        </p:txBody>
      </p:sp>
      <p:sp>
        <p:nvSpPr>
          <p:cNvPr id="4100" name="Rectangle 2"/>
          <p:cNvSpPr>
            <a:spLocks noGrp="1" noChangeArrowheads="1"/>
          </p:cNvSpPr>
          <p:nvPr>
            <p:ph type="title"/>
          </p:nvPr>
        </p:nvSpPr>
        <p:spPr/>
        <p:txBody>
          <a:bodyPr/>
          <a:lstStyle/>
          <a:p>
            <a:pPr eaLnBrk="1" hangingPunct="1"/>
            <a:r>
              <a:rPr lang="en-US" smtClean="0"/>
              <a:t>The Romer Model</a:t>
            </a:r>
          </a:p>
        </p:txBody>
      </p:sp>
      <p:graphicFrame>
        <p:nvGraphicFramePr>
          <p:cNvPr id="4098" name="Object 7"/>
          <p:cNvGraphicFramePr>
            <a:graphicFrameLocks noChangeAspect="1"/>
          </p:cNvGraphicFramePr>
          <p:nvPr/>
        </p:nvGraphicFramePr>
        <p:xfrm>
          <a:off x="1331913" y="2420938"/>
          <a:ext cx="6621462" cy="2355850"/>
        </p:xfrm>
        <a:graphic>
          <a:graphicData uri="http://schemas.openxmlformats.org/presentationml/2006/ole">
            <mc:AlternateContent xmlns:mc="http://schemas.openxmlformats.org/markup-compatibility/2006">
              <mc:Choice xmlns:v="urn:schemas-microsoft-com:vml" Requires="v">
                <p:oleObj spid="_x0000_s10266" name="Equation" r:id="rId3" imgW="571252" imgH="190417" progId="Equation.3">
                  <p:embed/>
                </p:oleObj>
              </mc:Choice>
              <mc:Fallback>
                <p:oleObj name="Equation" r:id="rId3" imgW="571252" imgH="190417" progId="Equation.3">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2420938"/>
                        <a:ext cx="6621462" cy="235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08259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www.davidaudretsch.com</a:t>
            </a:r>
          </a:p>
        </p:txBody>
      </p:sp>
      <p:sp>
        <p:nvSpPr>
          <p:cNvPr id="19459" name="Rectangle 2"/>
          <p:cNvSpPr>
            <a:spLocks noGrp="1" noChangeArrowheads="1"/>
          </p:cNvSpPr>
          <p:nvPr>
            <p:ph type="title"/>
          </p:nvPr>
        </p:nvSpPr>
        <p:spPr/>
        <p:txBody>
          <a:bodyPr/>
          <a:lstStyle/>
          <a:p>
            <a:pPr eaLnBrk="1" hangingPunct="1"/>
            <a:r>
              <a:rPr lang="en-US" smtClean="0"/>
              <a:t>Economic Growth Hypothesis</a:t>
            </a:r>
          </a:p>
        </p:txBody>
      </p:sp>
      <p:sp>
        <p:nvSpPr>
          <p:cNvPr id="19460" name="Rectangle 3"/>
          <p:cNvSpPr>
            <a:spLocks noGrp="1" noChangeArrowheads="1"/>
          </p:cNvSpPr>
          <p:nvPr>
            <p:ph type="body" idx="1"/>
          </p:nvPr>
        </p:nvSpPr>
        <p:spPr/>
        <p:txBody>
          <a:bodyPr/>
          <a:lstStyle/>
          <a:p>
            <a:pPr eaLnBrk="1" hangingPunct="1"/>
            <a:r>
              <a:rPr lang="it-IT" sz="3000" smtClean="0"/>
              <a:t>Q</a:t>
            </a:r>
            <a:r>
              <a:rPr lang="it-IT" sz="3000" baseline="-25000" smtClean="0"/>
              <a:t>i</a:t>
            </a:r>
            <a:r>
              <a:rPr lang="it-IT" sz="3000" smtClean="0"/>
              <a:t> = h(t)f (C</a:t>
            </a:r>
            <a:r>
              <a:rPr lang="it-IT" sz="3000" baseline="-25000" smtClean="0"/>
              <a:t>i</a:t>
            </a:r>
            <a:r>
              <a:rPr lang="it-IT" sz="3000" smtClean="0"/>
              <a:t>, L</a:t>
            </a:r>
            <a:r>
              <a:rPr lang="it-IT" sz="3000" baseline="-25000" smtClean="0"/>
              <a:t>i</a:t>
            </a:r>
            <a:r>
              <a:rPr lang="it-IT" sz="3000" smtClean="0"/>
              <a:t>, K</a:t>
            </a:r>
            <a:r>
              <a:rPr lang="it-IT" sz="3000" baseline="-25000" smtClean="0"/>
              <a:t>i</a:t>
            </a:r>
            <a:r>
              <a:rPr lang="it-IT" sz="3000" smtClean="0"/>
              <a:t>, E</a:t>
            </a:r>
            <a:r>
              <a:rPr lang="it-IT" sz="3000" baseline="-25000" smtClean="0"/>
              <a:t>i</a:t>
            </a:r>
            <a:r>
              <a:rPr lang="it-IT" sz="3000" smtClean="0"/>
              <a:t>)</a:t>
            </a:r>
          </a:p>
          <a:p>
            <a:pPr lvl="1" eaLnBrk="1" hangingPunct="1"/>
            <a:r>
              <a:rPr lang="en-GB" i="1" smtClean="0"/>
              <a:t>Given a level of knowledge investment and severity of the knowledge filter, higher levels of economic growth should result from greater entrepreneurial activity, since entrepreneurship serves as a mechanism facilitating the spillover and commercialization of knowledge.</a:t>
            </a:r>
            <a:endParaRPr lang="en-US" i="1" smtClean="0"/>
          </a:p>
        </p:txBody>
      </p:sp>
    </p:spTree>
    <p:extLst>
      <p:ext uri="{BB962C8B-B14F-4D97-AF65-F5344CB8AC3E}">
        <p14:creationId xmlns:p14="http://schemas.microsoft.com/office/powerpoint/2010/main" val="4181415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pPr>
              <a:defRPr/>
            </a:pPr>
            <a:r>
              <a:rPr lang="en-US"/>
              <a:t>www.davidaudretsch.com</a:t>
            </a:r>
          </a:p>
        </p:txBody>
      </p:sp>
      <p:sp>
        <p:nvSpPr>
          <p:cNvPr id="5124" name="Rectangle 2"/>
          <p:cNvSpPr>
            <a:spLocks noGrp="1" noChangeArrowheads="1"/>
          </p:cNvSpPr>
          <p:nvPr>
            <p:ph type="title"/>
          </p:nvPr>
        </p:nvSpPr>
        <p:spPr/>
        <p:txBody>
          <a:bodyPr/>
          <a:lstStyle/>
          <a:p>
            <a:pPr eaLnBrk="1" hangingPunct="1"/>
            <a:r>
              <a:rPr lang="en-US" smtClean="0"/>
              <a:t>Entrepreneurship Capital’s Role</a:t>
            </a:r>
          </a:p>
        </p:txBody>
      </p:sp>
      <p:graphicFrame>
        <p:nvGraphicFramePr>
          <p:cNvPr id="5122" name="Object 6"/>
          <p:cNvGraphicFramePr>
            <a:graphicFrameLocks noChangeAspect="1"/>
          </p:cNvGraphicFramePr>
          <p:nvPr/>
        </p:nvGraphicFramePr>
        <p:xfrm>
          <a:off x="611188" y="2781300"/>
          <a:ext cx="8183562" cy="1341438"/>
        </p:xfrm>
        <a:graphic>
          <a:graphicData uri="http://schemas.openxmlformats.org/presentationml/2006/ole">
            <mc:AlternateContent xmlns:mc="http://schemas.openxmlformats.org/markup-compatibility/2006">
              <mc:Choice xmlns:v="urn:schemas-microsoft-com:vml" Requires="v">
                <p:oleObj spid="_x0000_s11290" name="Equation" r:id="rId3" imgW="1091726" imgH="241195" progId="Equation.3">
                  <p:embed/>
                </p:oleObj>
              </mc:Choice>
              <mc:Fallback>
                <p:oleObj name="Equation" r:id="rId3" imgW="1091726" imgH="241195" progId="Equation.3">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781300"/>
                        <a:ext cx="8183562" cy="1341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4301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US" dirty="0"/>
          </a:p>
        </p:txBody>
      </p:sp>
      <p:sp>
        <p:nvSpPr>
          <p:cNvPr id="3" name="Content Placeholder 2"/>
          <p:cNvSpPr>
            <a:spLocks noGrp="1"/>
          </p:cNvSpPr>
          <p:nvPr>
            <p:ph idx="1"/>
          </p:nvPr>
        </p:nvSpPr>
        <p:spPr/>
        <p:txBody>
          <a:bodyPr/>
          <a:lstStyle/>
          <a:p>
            <a:r>
              <a:rPr lang="en-US" dirty="0" smtClean="0"/>
              <a:t>Innovation</a:t>
            </a:r>
          </a:p>
          <a:p>
            <a:r>
              <a:rPr lang="en-US" dirty="0" smtClean="0"/>
              <a:t>Growth (Gazelles)</a:t>
            </a:r>
          </a:p>
          <a:p>
            <a:r>
              <a:rPr lang="en-US" dirty="0" smtClean="0"/>
              <a:t>Social Goals (Social Entrepreneurship)</a:t>
            </a:r>
            <a:endParaRPr lang="en-US" dirty="0"/>
          </a:p>
        </p:txBody>
      </p:sp>
    </p:spTree>
    <p:extLst>
      <p:ext uri="{BB962C8B-B14F-4D97-AF65-F5344CB8AC3E}">
        <p14:creationId xmlns:p14="http://schemas.microsoft.com/office/powerpoint/2010/main" val="29294087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www.davidaudretsch.com</a:t>
            </a:r>
          </a:p>
        </p:txBody>
      </p:sp>
      <p:sp>
        <p:nvSpPr>
          <p:cNvPr id="22531" name="Rectangle 2"/>
          <p:cNvSpPr>
            <a:spLocks noGrp="1" noChangeArrowheads="1"/>
          </p:cNvSpPr>
          <p:nvPr>
            <p:ph type="title"/>
          </p:nvPr>
        </p:nvSpPr>
        <p:spPr/>
        <p:txBody>
          <a:bodyPr/>
          <a:lstStyle/>
          <a:p>
            <a:pPr eaLnBrk="1" hangingPunct="1"/>
            <a:r>
              <a:rPr lang="en-US" sz="4000" smtClean="0"/>
              <a:t>Entrepreneurship in German Regions</a:t>
            </a:r>
          </a:p>
        </p:txBody>
      </p:sp>
      <p:pic>
        <p:nvPicPr>
          <p:cNvPr id="22532" name="Picture 4" descr="allintneu"/>
          <p:cNvPicPr>
            <a:picLocks noGrp="1" noChangeAspect="1" noChangeArrowheads="1"/>
          </p:cNvPicPr>
          <p:nvPr>
            <p:ph type="chart" idx="1"/>
          </p:nvPr>
        </p:nvPicPr>
        <p:blipFill>
          <a:blip r:embed="rId2" cstate="print">
            <a:extLst>
              <a:ext uri="{28A0092B-C50C-407E-A947-70E740481C1C}">
                <a14:useLocalDpi xmlns:a14="http://schemas.microsoft.com/office/drawing/2010/main" val="0"/>
              </a:ext>
            </a:extLst>
          </a:blip>
          <a:srcRect/>
          <a:stretch>
            <a:fillRect/>
          </a:stretch>
        </p:blipFill>
        <p:spPr>
          <a:xfrm>
            <a:off x="2124075" y="1484313"/>
            <a:ext cx="4752975" cy="4824412"/>
          </a:xfrm>
          <a:noFill/>
        </p:spPr>
      </p:pic>
    </p:spTree>
    <p:extLst>
      <p:ext uri="{BB962C8B-B14F-4D97-AF65-F5344CB8AC3E}">
        <p14:creationId xmlns:p14="http://schemas.microsoft.com/office/powerpoint/2010/main" val="1419410758"/>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Footer Placeholder 4"/>
          <p:cNvSpPr>
            <a:spLocks noGrp="1"/>
          </p:cNvSpPr>
          <p:nvPr>
            <p:ph type="ftr" sz="quarter" idx="11"/>
          </p:nvPr>
        </p:nvSpPr>
        <p:spPr/>
        <p:txBody>
          <a:bodyPr/>
          <a:lstStyle/>
          <a:p>
            <a:pPr>
              <a:defRPr/>
            </a:pPr>
            <a:r>
              <a:rPr lang="en-US"/>
              <a:t>www.davidaudretsch.com</a:t>
            </a:r>
          </a:p>
        </p:txBody>
      </p:sp>
      <p:sp>
        <p:nvSpPr>
          <p:cNvPr id="23555" name="Rectangle 2"/>
          <p:cNvSpPr>
            <a:spLocks noGrp="1" noChangeArrowheads="1"/>
          </p:cNvSpPr>
          <p:nvPr>
            <p:ph type="title"/>
          </p:nvPr>
        </p:nvSpPr>
        <p:spPr/>
        <p:txBody>
          <a:bodyPr>
            <a:normAutofit fontScale="90000"/>
          </a:bodyPr>
          <a:lstStyle/>
          <a:p>
            <a:pPr eaLnBrk="1" hangingPunct="1"/>
            <a:r>
              <a:rPr lang="en-US" sz="4000" smtClean="0"/>
              <a:t>Estimation </a:t>
            </a:r>
            <a:br>
              <a:rPr lang="en-US" sz="4000" smtClean="0"/>
            </a:br>
            <a:r>
              <a:rPr lang="en-US" sz="4000" smtClean="0"/>
              <a:t>of Regional Labor Productivity</a:t>
            </a:r>
          </a:p>
        </p:txBody>
      </p:sp>
      <p:sp>
        <p:nvSpPr>
          <p:cNvPr id="23556" name="Rectangle 4"/>
          <p:cNvSpPr>
            <a:spLocks noChangeArrowheads="1"/>
          </p:cNvSpPr>
          <p:nvPr/>
        </p:nvSpPr>
        <p:spPr bwMode="auto">
          <a:xfrm>
            <a:off x="395288" y="1412875"/>
            <a:ext cx="822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eaLnBrk="1" hangingPunct="1"/>
            <a:r>
              <a:rPr lang="en-US" sz="1600" i="1">
                <a:latin typeface="Times" charset="0"/>
                <a:cs typeface="Times New Roman" pitchFamily="18" charset="0"/>
              </a:rPr>
              <a:t>Table 4: Results of Estimation of  the Model of Labor Productivity in German Regions</a:t>
            </a:r>
            <a:endParaRPr lang="en-US" sz="1600"/>
          </a:p>
        </p:txBody>
      </p:sp>
      <p:graphicFrame>
        <p:nvGraphicFramePr>
          <p:cNvPr id="125957" name="Group 5"/>
          <p:cNvGraphicFramePr>
            <a:graphicFrameLocks noGrp="1"/>
          </p:cNvGraphicFramePr>
          <p:nvPr>
            <p:ph idx="1"/>
          </p:nvPr>
        </p:nvGraphicFramePr>
        <p:xfrm>
          <a:off x="468313" y="1700213"/>
          <a:ext cx="8229600" cy="4530731"/>
        </p:xfrm>
        <a:graphic>
          <a:graphicData uri="http://schemas.openxmlformats.org/drawingml/2006/table">
            <a:tbl>
              <a:tblPr/>
              <a:tblGrid>
                <a:gridCol w="1935162"/>
                <a:gridCol w="1109663"/>
                <a:gridCol w="1174750"/>
                <a:gridCol w="1211262"/>
                <a:gridCol w="1235075"/>
                <a:gridCol w="1563688"/>
              </a:tblGrid>
              <a:tr h="2968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1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100" b="1" i="0" u="none" strike="noStrike" cap="none" normalizeH="0" baseline="0" smtClean="0">
                          <a:ln>
                            <a:noFill/>
                          </a:ln>
                          <a:solidFill>
                            <a:schemeClr val="tx1"/>
                          </a:solidFill>
                          <a:effectLst/>
                          <a:latin typeface="Times" charset="0"/>
                          <a:cs typeface="Times New Roman" pitchFamily="18" charset="0"/>
                        </a:rPr>
                        <a:t>(1)</a:t>
                      </a:r>
                      <a:endParaRPr kumimoji="0" lang="en-US"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100" b="1" i="0" u="none" strike="noStrike" cap="none" normalizeH="0" baseline="0" smtClean="0">
                          <a:ln>
                            <a:noFill/>
                          </a:ln>
                          <a:solidFill>
                            <a:schemeClr val="tx1"/>
                          </a:solidFill>
                          <a:effectLst/>
                          <a:latin typeface="Times" charset="0"/>
                          <a:cs typeface="Times New Roman" pitchFamily="18" charset="0"/>
                        </a:rPr>
                        <a:t>(2)</a:t>
                      </a:r>
                      <a:endParaRPr kumimoji="0" lang="en-US"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100" b="1" i="0" u="none" strike="noStrike" cap="none" normalizeH="0" baseline="0" smtClean="0">
                          <a:ln>
                            <a:noFill/>
                          </a:ln>
                          <a:solidFill>
                            <a:schemeClr val="tx1"/>
                          </a:solidFill>
                          <a:effectLst/>
                          <a:latin typeface="Times" charset="0"/>
                          <a:cs typeface="Times New Roman" pitchFamily="18" charset="0"/>
                        </a:rPr>
                        <a:t>(3)</a:t>
                      </a:r>
                      <a:endParaRPr kumimoji="0" lang="en-US"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100" b="1" i="0" u="none" strike="noStrike" cap="none" normalizeH="0" baseline="0" smtClean="0">
                          <a:ln>
                            <a:noFill/>
                          </a:ln>
                          <a:solidFill>
                            <a:schemeClr val="tx1"/>
                          </a:solidFill>
                          <a:effectLst/>
                          <a:latin typeface="Times" charset="0"/>
                          <a:cs typeface="Times New Roman" pitchFamily="18" charset="0"/>
                        </a:rPr>
                        <a:t>(4)</a:t>
                      </a:r>
                      <a:endParaRPr kumimoji="0" lang="en-US" sz="11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100" b="1" i="0" u="none" strike="noStrike" cap="none" normalizeH="0" baseline="0" smtClean="0">
                          <a:ln>
                            <a:noFill/>
                          </a:ln>
                          <a:solidFill>
                            <a:schemeClr val="tx1"/>
                          </a:solidFill>
                          <a:effectLst/>
                          <a:latin typeface="Times" charset="0"/>
                          <a:cs typeface="Times New Roman" pitchFamily="18" charset="0"/>
                        </a:rPr>
                        <a:t>(5)</a:t>
                      </a:r>
                      <a:endParaRPr kumimoji="0" lang="en-US"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1" u="none" strike="noStrike" cap="none" normalizeH="0" baseline="0" smtClean="0">
                          <a:ln>
                            <a:noFill/>
                          </a:ln>
                          <a:solidFill>
                            <a:schemeClr val="tx1"/>
                          </a:solidFill>
                          <a:effectLst/>
                          <a:latin typeface="Times" charset="0"/>
                          <a:cs typeface="Times New Roman" pitchFamily="18" charset="0"/>
                        </a:rPr>
                        <a:t>Constant</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0" u="none" strike="noStrike" cap="none" normalizeH="0" baseline="0" smtClean="0">
                          <a:ln>
                            <a:noFill/>
                          </a:ln>
                          <a:solidFill>
                            <a:schemeClr val="tx1"/>
                          </a:solidFill>
                          <a:effectLst/>
                          <a:latin typeface="Times" charset="0"/>
                          <a:cs typeface="Times New Roman" pitchFamily="18" charset="0"/>
                        </a:rPr>
                        <a:t>1.888***</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0" u="none" strike="noStrike" cap="none" normalizeH="0" baseline="0" smtClean="0">
                          <a:ln>
                            <a:noFill/>
                          </a:ln>
                          <a:solidFill>
                            <a:schemeClr val="tx1"/>
                          </a:solidFill>
                          <a:effectLst/>
                          <a:latin typeface="Times" charset="0"/>
                          <a:cs typeface="Times New Roman" pitchFamily="18" charset="0"/>
                        </a:rPr>
                        <a:t>-2.175***</a:t>
                      </a:r>
                      <a:endParaRPr kumimoji="0" lang="en-US" sz="15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0" u="none" strike="noStrike" cap="none" normalizeH="0" baseline="0" smtClean="0">
                          <a:ln>
                            <a:noFill/>
                          </a:ln>
                          <a:solidFill>
                            <a:schemeClr val="tx1"/>
                          </a:solidFill>
                          <a:effectLst/>
                          <a:latin typeface="Times" charset="0"/>
                          <a:cs typeface="Times New Roman" pitchFamily="18" charset="0"/>
                        </a:rPr>
                        <a:t>-1.645***</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0" u="none" strike="noStrike" cap="none" normalizeH="0" baseline="0" smtClean="0">
                          <a:ln>
                            <a:noFill/>
                          </a:ln>
                          <a:solidFill>
                            <a:schemeClr val="tx1"/>
                          </a:solidFill>
                          <a:effectLst/>
                          <a:latin typeface="Times" charset="0"/>
                          <a:cs typeface="Times New Roman" pitchFamily="18" charset="0"/>
                        </a:rPr>
                        <a:t>-1.730***</a:t>
                      </a:r>
                      <a:endParaRPr kumimoji="0" lang="en-US" sz="15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0" u="none" strike="noStrike" cap="none" normalizeH="0" baseline="0" smtClean="0">
                          <a:ln>
                            <a:noFill/>
                          </a:ln>
                          <a:solidFill>
                            <a:schemeClr val="tx1"/>
                          </a:solidFill>
                          <a:effectLst/>
                          <a:latin typeface="Times" charset="0"/>
                          <a:cs typeface="Times New Roman" pitchFamily="18" charset="0"/>
                        </a:rPr>
                        <a:t>-1.299***</a:t>
                      </a:r>
                      <a:endParaRPr kumimoji="0" lang="en-US" sz="15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0" u="none" strike="noStrike" cap="none" normalizeH="0" baseline="0" smtClean="0">
                          <a:ln>
                            <a:noFill/>
                          </a:ln>
                          <a:solidFill>
                            <a:schemeClr val="tx1"/>
                          </a:solidFill>
                          <a:effectLst/>
                          <a:latin typeface="Times" charset="0"/>
                          <a:cs typeface="Times New Roman" pitchFamily="18" charset="0"/>
                        </a:rPr>
                        <a:t>(-19.235)</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0" u="none" strike="noStrike" cap="none" normalizeH="0" baseline="0" smtClean="0">
                          <a:ln>
                            <a:noFill/>
                          </a:ln>
                          <a:solidFill>
                            <a:schemeClr val="tx1"/>
                          </a:solidFill>
                          <a:effectLst/>
                          <a:latin typeface="Times" charset="0"/>
                          <a:cs typeface="Times New Roman" pitchFamily="18" charset="0"/>
                        </a:rPr>
                        <a:t>(-16.683)</a:t>
                      </a:r>
                      <a:endParaRPr kumimoji="0" lang="en-US" sz="15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0" u="none" strike="noStrike" cap="none" normalizeH="0" baseline="0" smtClean="0">
                          <a:ln>
                            <a:noFill/>
                          </a:ln>
                          <a:solidFill>
                            <a:schemeClr val="tx1"/>
                          </a:solidFill>
                          <a:effectLst/>
                          <a:latin typeface="Times" charset="0"/>
                          <a:cs typeface="Times New Roman" pitchFamily="18" charset="0"/>
                        </a:rPr>
                        <a:t>(-5.566)</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0" u="none" strike="noStrike" cap="none" normalizeH="0" baseline="0" smtClean="0">
                          <a:ln>
                            <a:noFill/>
                          </a:ln>
                          <a:solidFill>
                            <a:schemeClr val="tx1"/>
                          </a:solidFill>
                          <a:effectLst/>
                          <a:latin typeface="Times" charset="0"/>
                          <a:cs typeface="Times New Roman" pitchFamily="18" charset="0"/>
                        </a:rPr>
                        <a:t>(-6.060)</a:t>
                      </a:r>
                      <a:endParaRPr kumimoji="0" lang="en-US" sz="15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0" u="none" strike="noStrike" cap="none" normalizeH="0" baseline="0" smtClean="0">
                          <a:ln>
                            <a:noFill/>
                          </a:ln>
                          <a:solidFill>
                            <a:schemeClr val="tx1"/>
                          </a:solidFill>
                          <a:effectLst/>
                          <a:latin typeface="Times" charset="0"/>
                          <a:cs typeface="Times New Roman" pitchFamily="18" charset="0"/>
                        </a:rPr>
                        <a:t>(-6.060)</a:t>
                      </a:r>
                      <a:endParaRPr kumimoji="0" lang="en-US" sz="15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1" u="none" strike="noStrike" cap="none" normalizeH="0" baseline="0" smtClean="0">
                          <a:ln>
                            <a:noFill/>
                          </a:ln>
                          <a:solidFill>
                            <a:schemeClr val="tx1"/>
                          </a:solidFill>
                          <a:effectLst/>
                          <a:latin typeface="Times" charset="0"/>
                          <a:cs typeface="Times New Roman" pitchFamily="18" charset="0"/>
                        </a:rPr>
                        <a:t>Capital Intensity</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0" u="none" strike="noStrike" cap="none" normalizeH="0" baseline="0" smtClean="0">
                          <a:ln>
                            <a:noFill/>
                          </a:ln>
                          <a:solidFill>
                            <a:schemeClr val="tx1"/>
                          </a:solidFill>
                          <a:effectLst/>
                          <a:latin typeface="Times" charset="0"/>
                          <a:cs typeface="Times New Roman" pitchFamily="18" charset="0"/>
                        </a:rPr>
                        <a:t>0.332***</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0" u="none" strike="noStrike" cap="none" normalizeH="0" baseline="0" smtClean="0">
                          <a:ln>
                            <a:noFill/>
                          </a:ln>
                          <a:solidFill>
                            <a:schemeClr val="tx1"/>
                          </a:solidFill>
                          <a:effectLst/>
                          <a:latin typeface="Times" charset="0"/>
                          <a:cs typeface="Times New Roman" pitchFamily="18" charset="0"/>
                        </a:rPr>
                        <a:t>0.283***</a:t>
                      </a:r>
                      <a:endParaRPr kumimoji="0" lang="en-US" sz="15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0" u="none" strike="noStrike" cap="none" normalizeH="0" baseline="0" smtClean="0">
                          <a:ln>
                            <a:noFill/>
                          </a:ln>
                          <a:solidFill>
                            <a:schemeClr val="tx1"/>
                          </a:solidFill>
                          <a:effectLst/>
                          <a:latin typeface="Times" charset="0"/>
                          <a:cs typeface="Times New Roman" pitchFamily="18" charset="0"/>
                        </a:rPr>
                        <a:t>0.283***</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0" u="none" strike="noStrike" cap="none" normalizeH="0" baseline="0" smtClean="0">
                          <a:ln>
                            <a:noFill/>
                          </a:ln>
                          <a:solidFill>
                            <a:schemeClr val="tx1"/>
                          </a:solidFill>
                          <a:effectLst/>
                          <a:latin typeface="Times" charset="0"/>
                          <a:cs typeface="Times New Roman" pitchFamily="18" charset="0"/>
                        </a:rPr>
                        <a:t>0.296***</a:t>
                      </a:r>
                      <a:endParaRPr kumimoji="0" lang="en-US" sz="15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0" u="none" strike="noStrike" cap="none" normalizeH="0" baseline="0" smtClean="0">
                          <a:ln>
                            <a:noFill/>
                          </a:ln>
                          <a:solidFill>
                            <a:schemeClr val="tx1"/>
                          </a:solidFill>
                          <a:effectLst/>
                          <a:latin typeface="Times" charset="0"/>
                          <a:cs typeface="Times New Roman" pitchFamily="18" charset="0"/>
                        </a:rPr>
                        <a:t>0.293***</a:t>
                      </a:r>
                      <a:endParaRPr kumimoji="0" lang="en-US" sz="15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0" u="none" strike="noStrike" cap="none" normalizeH="0" baseline="0" smtClean="0">
                          <a:ln>
                            <a:noFill/>
                          </a:ln>
                          <a:solidFill>
                            <a:schemeClr val="tx1"/>
                          </a:solidFill>
                          <a:effectLst/>
                          <a:latin typeface="Times" charset="0"/>
                          <a:cs typeface="Times New Roman" pitchFamily="18" charset="0"/>
                        </a:rPr>
                        <a:t>(6.814)</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0" u="none" strike="noStrike" cap="none" normalizeH="0" baseline="0" smtClean="0">
                          <a:ln>
                            <a:noFill/>
                          </a:ln>
                          <a:solidFill>
                            <a:schemeClr val="tx1"/>
                          </a:solidFill>
                          <a:effectLst/>
                          <a:latin typeface="Times" charset="0"/>
                          <a:cs typeface="Times New Roman" pitchFamily="18" charset="0"/>
                        </a:rPr>
                        <a:t>(5.535)</a:t>
                      </a:r>
                      <a:endParaRPr kumimoji="0" lang="en-US" sz="15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0" u="none" strike="noStrike" cap="none" normalizeH="0" baseline="0" smtClean="0">
                          <a:ln>
                            <a:noFill/>
                          </a:ln>
                          <a:solidFill>
                            <a:schemeClr val="tx1"/>
                          </a:solidFill>
                          <a:effectLst/>
                          <a:latin typeface="Times" charset="0"/>
                          <a:cs typeface="Times New Roman" pitchFamily="18" charset="0"/>
                        </a:rPr>
                        <a:t>(5.551)</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0" u="none" strike="noStrike" cap="none" normalizeH="0" baseline="0" smtClean="0">
                          <a:ln>
                            <a:noFill/>
                          </a:ln>
                          <a:solidFill>
                            <a:schemeClr val="tx1"/>
                          </a:solidFill>
                          <a:effectLst/>
                          <a:latin typeface="Times" charset="0"/>
                          <a:cs typeface="Times New Roman" pitchFamily="18" charset="0"/>
                        </a:rPr>
                        <a:t>(5.747)</a:t>
                      </a:r>
                      <a:endParaRPr kumimoji="0" lang="en-US" sz="15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0" u="none" strike="noStrike" cap="none" normalizeH="0" baseline="0" smtClean="0">
                          <a:ln>
                            <a:noFill/>
                          </a:ln>
                          <a:solidFill>
                            <a:schemeClr val="tx1"/>
                          </a:solidFill>
                          <a:effectLst/>
                          <a:latin typeface="Times" charset="0"/>
                          <a:cs typeface="Times New Roman" pitchFamily="18" charset="0"/>
                        </a:rPr>
                        <a:t>(5.807)</a:t>
                      </a:r>
                      <a:endParaRPr kumimoji="0" lang="en-US" sz="15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25">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1" u="none" strike="noStrike" cap="none" normalizeH="0" baseline="0" smtClean="0">
                          <a:ln>
                            <a:noFill/>
                          </a:ln>
                          <a:solidFill>
                            <a:schemeClr val="tx1"/>
                          </a:solidFill>
                          <a:effectLst/>
                          <a:latin typeface="Times" charset="0"/>
                          <a:cs typeface="Times New Roman" pitchFamily="18" charset="0"/>
                        </a:rPr>
                        <a:t>Knowledge</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0" u="none" strike="noStrike" cap="none" normalizeH="0" baseline="0" smtClean="0">
                          <a:ln>
                            <a:noFill/>
                          </a:ln>
                          <a:solidFill>
                            <a:schemeClr val="tx1"/>
                          </a:solidFill>
                          <a:effectLst/>
                          <a:latin typeface="Times" charset="0"/>
                          <a:cs typeface="Times New Roman" pitchFamily="18" charset="0"/>
                        </a:rPr>
                        <a:t>0.035***</a:t>
                      </a:r>
                      <a:endParaRPr kumimoji="0" lang="en-US" sz="15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0" u="none" strike="noStrike" cap="none" normalizeH="0" baseline="0" smtClean="0">
                          <a:ln>
                            <a:noFill/>
                          </a:ln>
                          <a:solidFill>
                            <a:schemeClr val="tx1"/>
                          </a:solidFill>
                          <a:effectLst/>
                          <a:latin typeface="Times" charset="0"/>
                          <a:cs typeface="Times New Roman" pitchFamily="18" charset="0"/>
                        </a:rPr>
                        <a:t>0.030***</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0" u="none" strike="noStrike" cap="none" normalizeH="0" baseline="0" smtClean="0">
                          <a:ln>
                            <a:noFill/>
                          </a:ln>
                          <a:solidFill>
                            <a:schemeClr val="tx1"/>
                          </a:solidFill>
                          <a:effectLst/>
                          <a:latin typeface="Times" charset="0"/>
                          <a:cs typeface="Times New Roman" pitchFamily="18" charset="0"/>
                        </a:rPr>
                        <a:t>0.030***</a:t>
                      </a:r>
                      <a:endParaRPr kumimoji="0" lang="en-US" sz="15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0" u="none" strike="noStrike" cap="none" normalizeH="0" baseline="0" smtClean="0">
                          <a:ln>
                            <a:noFill/>
                          </a:ln>
                          <a:solidFill>
                            <a:schemeClr val="tx1"/>
                          </a:solidFill>
                          <a:effectLst/>
                          <a:latin typeface="Times" charset="0"/>
                          <a:cs typeface="Times New Roman" pitchFamily="18" charset="0"/>
                        </a:rPr>
                        <a:t>0.021**</a:t>
                      </a:r>
                      <a:endParaRPr kumimoji="0" lang="en-US" sz="15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0" u="none" strike="noStrike" cap="none" normalizeH="0" baseline="0" smtClean="0">
                          <a:ln>
                            <a:noFill/>
                          </a:ln>
                          <a:solidFill>
                            <a:schemeClr val="tx1"/>
                          </a:solidFill>
                          <a:effectLst/>
                          <a:latin typeface="Times" charset="0"/>
                          <a:cs typeface="Times New Roman" pitchFamily="18" charset="0"/>
                        </a:rPr>
                        <a:t>(3.673)</a:t>
                      </a:r>
                      <a:endParaRPr kumimoji="0" lang="en-US" sz="15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0" u="none" strike="noStrike" cap="none" normalizeH="0" baseline="0" smtClean="0">
                          <a:ln>
                            <a:noFill/>
                          </a:ln>
                          <a:solidFill>
                            <a:schemeClr val="tx1"/>
                          </a:solidFill>
                          <a:effectLst/>
                          <a:latin typeface="Times" charset="0"/>
                          <a:cs typeface="Times New Roman" pitchFamily="18" charset="0"/>
                        </a:rPr>
                        <a:t>(3.028)</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0" u="none" strike="noStrike" cap="none" normalizeH="0" baseline="0" smtClean="0">
                          <a:ln>
                            <a:noFill/>
                          </a:ln>
                          <a:solidFill>
                            <a:schemeClr val="tx1"/>
                          </a:solidFill>
                          <a:effectLst/>
                          <a:latin typeface="Times" charset="0"/>
                          <a:cs typeface="Times New Roman" pitchFamily="18" charset="0"/>
                        </a:rPr>
                        <a:t>(3.005)</a:t>
                      </a:r>
                      <a:endParaRPr kumimoji="0" lang="en-US" sz="15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0" u="none" strike="noStrike" cap="none" normalizeH="0" baseline="0" smtClean="0">
                          <a:ln>
                            <a:noFill/>
                          </a:ln>
                          <a:solidFill>
                            <a:schemeClr val="tx1"/>
                          </a:solidFill>
                          <a:effectLst/>
                          <a:latin typeface="Times" charset="0"/>
                          <a:cs typeface="Times New Roman" pitchFamily="18" charset="0"/>
                        </a:rPr>
                        <a:t>(2.032)</a:t>
                      </a:r>
                      <a:endParaRPr kumimoji="0" lang="en-US" sz="15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1" u="none" strike="noStrike" cap="none" normalizeH="0" baseline="0" smtClean="0">
                          <a:ln>
                            <a:noFill/>
                          </a:ln>
                          <a:solidFill>
                            <a:schemeClr val="tx1"/>
                          </a:solidFill>
                          <a:effectLst/>
                          <a:latin typeface="Times" charset="0"/>
                          <a:cs typeface="Times New Roman" pitchFamily="18" charset="0"/>
                        </a:rPr>
                        <a:t>Entrepreneurship</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5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0" u="none" strike="noStrike" cap="none" normalizeH="0" baseline="0" smtClean="0">
                          <a:ln>
                            <a:noFill/>
                          </a:ln>
                          <a:solidFill>
                            <a:schemeClr val="tx1"/>
                          </a:solidFill>
                          <a:effectLst/>
                          <a:latin typeface="Times" charset="0"/>
                          <a:cs typeface="Times New Roman" pitchFamily="18" charset="0"/>
                        </a:rPr>
                        <a:t>0.107**</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5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5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5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0" u="none" strike="noStrike" cap="none" normalizeH="0" baseline="0" smtClean="0">
                          <a:ln>
                            <a:noFill/>
                          </a:ln>
                          <a:solidFill>
                            <a:schemeClr val="tx1"/>
                          </a:solidFill>
                          <a:effectLst/>
                          <a:latin typeface="Times" charset="0"/>
                          <a:cs typeface="Times New Roman" pitchFamily="18" charset="0"/>
                        </a:rPr>
                        <a:t>(1.993)</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5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5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438">
                <a:tc rowSpan="2">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1" u="none" strike="noStrike" cap="none" normalizeH="0" baseline="0" smtClean="0">
                          <a:ln>
                            <a:noFill/>
                          </a:ln>
                          <a:solidFill>
                            <a:schemeClr val="tx1"/>
                          </a:solidFill>
                          <a:effectLst/>
                          <a:latin typeface="Times" charset="0"/>
                          <a:cs typeface="Times New Roman" pitchFamily="18" charset="0"/>
                        </a:rPr>
                        <a:t>High-Tech</a:t>
                      </a:r>
                      <a:endParaRPr kumimoji="0" lang="en-US" sz="1500" b="0" i="0" u="none" strike="noStrike" cap="none" normalizeH="0" baseline="0" smtClean="0">
                        <a:ln>
                          <a:noFill/>
                        </a:ln>
                        <a:solidFill>
                          <a:schemeClr val="tx1"/>
                        </a:solidFill>
                        <a:effectLst/>
                        <a:latin typeface="Arial" pitchFamily="34" charset="0"/>
                      </a:endParaRPr>
                    </a:p>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1" u="none" strike="noStrike" cap="none" normalizeH="0" baseline="0" smtClean="0">
                          <a:ln>
                            <a:noFill/>
                          </a:ln>
                          <a:solidFill>
                            <a:schemeClr val="tx1"/>
                          </a:solidFill>
                          <a:effectLst/>
                          <a:latin typeface="Times" charset="0"/>
                          <a:cs typeface="Times New Roman" pitchFamily="18" charset="0"/>
                        </a:rPr>
                        <a:t>Entrepreneurship</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5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0" u="none" strike="noStrike" cap="none" normalizeH="0" baseline="0" smtClean="0">
                          <a:ln>
                            <a:noFill/>
                          </a:ln>
                          <a:solidFill>
                            <a:schemeClr val="tx1"/>
                          </a:solidFill>
                          <a:effectLst/>
                          <a:latin typeface="Times" charset="0"/>
                          <a:cs typeface="Times New Roman" pitchFamily="18" charset="0"/>
                        </a:rPr>
                        <a:t>0.044*</a:t>
                      </a:r>
                      <a:endParaRPr kumimoji="0" lang="en-US" sz="15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5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5438">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5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0" u="none" strike="noStrike" cap="none" normalizeH="0" baseline="0" smtClean="0">
                          <a:ln>
                            <a:noFill/>
                          </a:ln>
                          <a:solidFill>
                            <a:schemeClr val="tx1"/>
                          </a:solidFill>
                          <a:effectLst/>
                          <a:latin typeface="Times" charset="0"/>
                          <a:cs typeface="Times New Roman" pitchFamily="18" charset="0"/>
                        </a:rPr>
                        <a:t>(1.747)</a:t>
                      </a:r>
                      <a:endParaRPr kumimoji="0" lang="en-US" sz="15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5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25">
                <a:tc rowSpan="2">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1" u="none" strike="noStrike" cap="none" normalizeH="0" baseline="0" smtClean="0">
                          <a:ln>
                            <a:noFill/>
                          </a:ln>
                          <a:solidFill>
                            <a:schemeClr val="tx1"/>
                          </a:solidFill>
                          <a:effectLst/>
                          <a:latin typeface="Times" charset="0"/>
                          <a:cs typeface="Times New Roman" pitchFamily="18" charset="0"/>
                        </a:rPr>
                        <a:t>ICT</a:t>
                      </a:r>
                      <a:endParaRPr kumimoji="0" lang="en-US" sz="1500" b="0" i="0" u="none" strike="noStrike" cap="none" normalizeH="0" baseline="0" smtClean="0">
                        <a:ln>
                          <a:noFill/>
                        </a:ln>
                        <a:solidFill>
                          <a:schemeClr val="tx1"/>
                        </a:solidFill>
                        <a:effectLst/>
                        <a:latin typeface="Arial" pitchFamily="34" charset="0"/>
                      </a:endParaRPr>
                    </a:p>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1" u="none" strike="noStrike" cap="none" normalizeH="0" baseline="0" smtClean="0">
                          <a:ln>
                            <a:noFill/>
                          </a:ln>
                          <a:solidFill>
                            <a:schemeClr val="tx1"/>
                          </a:solidFill>
                          <a:effectLst/>
                          <a:latin typeface="Times" charset="0"/>
                          <a:cs typeface="Times New Roman" pitchFamily="18" charset="0"/>
                        </a:rPr>
                        <a:t>Entrepreneurship</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5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5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0" u="none" strike="noStrike" cap="none" normalizeH="0" baseline="0" smtClean="0">
                          <a:ln>
                            <a:noFill/>
                          </a:ln>
                          <a:solidFill>
                            <a:schemeClr val="tx1"/>
                          </a:solidFill>
                          <a:effectLst/>
                          <a:latin typeface="Times" charset="0"/>
                          <a:cs typeface="Times New Roman" pitchFamily="18" charset="0"/>
                        </a:rPr>
                        <a:t>0.102***</a:t>
                      </a:r>
                      <a:endParaRPr kumimoji="0" lang="en-US" sz="15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5438">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5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5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0" u="none" strike="noStrike" cap="none" normalizeH="0" baseline="0" smtClean="0">
                          <a:ln>
                            <a:noFill/>
                          </a:ln>
                          <a:solidFill>
                            <a:schemeClr val="tx1"/>
                          </a:solidFill>
                          <a:effectLst/>
                          <a:latin typeface="Times" charset="0"/>
                          <a:cs typeface="Times New Roman" pitchFamily="18" charset="0"/>
                        </a:rPr>
                        <a:t>(3.203)</a:t>
                      </a:r>
                      <a:endParaRPr kumimoji="0" lang="en-US" sz="15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1" u="none" strike="noStrike" cap="none" normalizeH="0" baseline="0" smtClean="0">
                          <a:ln>
                            <a:noFill/>
                          </a:ln>
                          <a:solidFill>
                            <a:schemeClr val="tx1"/>
                          </a:solidFill>
                          <a:effectLst/>
                          <a:latin typeface="Times" charset="0"/>
                          <a:cs typeface="Times New Roman" pitchFamily="18" charset="0"/>
                        </a:rPr>
                        <a:t>R</a:t>
                      </a:r>
                      <a:r>
                        <a:rPr kumimoji="0" lang="en-US" sz="1500" b="0" i="1" u="none" strike="noStrike" cap="none" normalizeH="0" baseline="30000" smtClean="0">
                          <a:ln>
                            <a:noFill/>
                          </a:ln>
                          <a:solidFill>
                            <a:schemeClr val="tx1"/>
                          </a:solidFill>
                          <a:effectLst/>
                          <a:latin typeface="Times" charset="0"/>
                          <a:cs typeface="Times New Roman" pitchFamily="18" charset="0"/>
                        </a:rPr>
                        <a:t>2</a:t>
                      </a:r>
                      <a:endParaRPr kumimoji="0" lang="en-US" sz="1500" b="0" i="1" u="none" strike="noStrike" cap="none" normalizeH="0" baseline="30000" smtClean="0">
                        <a:ln>
                          <a:noFill/>
                        </a:ln>
                        <a:solidFill>
                          <a:schemeClr val="tx1"/>
                        </a:solidFill>
                        <a:effectLst/>
                        <a:latin typeface="Times"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0" u="none" strike="noStrike" cap="none" normalizeH="0" baseline="0" smtClean="0">
                          <a:ln>
                            <a:noFill/>
                          </a:ln>
                          <a:solidFill>
                            <a:schemeClr val="tx1"/>
                          </a:solidFill>
                          <a:effectLst/>
                          <a:latin typeface="Times" charset="0"/>
                          <a:cs typeface="Times New Roman" pitchFamily="18" charset="0"/>
                        </a:rPr>
                        <a:t>0.125</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0" u="none" strike="noStrike" cap="none" normalizeH="0" baseline="0" smtClean="0">
                          <a:ln>
                            <a:noFill/>
                          </a:ln>
                          <a:solidFill>
                            <a:schemeClr val="tx1"/>
                          </a:solidFill>
                          <a:effectLst/>
                          <a:latin typeface="Times" charset="0"/>
                          <a:cs typeface="Times New Roman" pitchFamily="18" charset="0"/>
                        </a:rPr>
                        <a:t>0.169</a:t>
                      </a:r>
                      <a:endParaRPr kumimoji="0" lang="en-US" sz="15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0" u="none" strike="noStrike" cap="none" normalizeH="0" baseline="0" smtClean="0">
                          <a:ln>
                            <a:noFill/>
                          </a:ln>
                          <a:solidFill>
                            <a:schemeClr val="tx1"/>
                          </a:solidFill>
                          <a:effectLst/>
                          <a:latin typeface="Times" charset="0"/>
                          <a:cs typeface="Times New Roman" pitchFamily="18" charset="0"/>
                        </a:rPr>
                        <a:t>0.179</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0" u="none" strike="noStrike" cap="none" normalizeH="0" baseline="0" smtClean="0">
                          <a:ln>
                            <a:noFill/>
                          </a:ln>
                          <a:solidFill>
                            <a:schemeClr val="tx1"/>
                          </a:solidFill>
                          <a:effectLst/>
                          <a:latin typeface="Times" charset="0"/>
                          <a:cs typeface="Times New Roman" pitchFamily="18" charset="0"/>
                        </a:rPr>
                        <a:t>0.177</a:t>
                      </a:r>
                      <a:endParaRPr kumimoji="0" lang="en-US" sz="15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500" b="0" i="0" u="none" strike="noStrike" cap="none" normalizeH="0" baseline="0" smtClean="0">
                          <a:ln>
                            <a:noFill/>
                          </a:ln>
                          <a:solidFill>
                            <a:schemeClr val="tx1"/>
                          </a:solidFill>
                          <a:effectLst/>
                          <a:latin typeface="Times" charset="0"/>
                          <a:cs typeface="Times New Roman" pitchFamily="18" charset="0"/>
                        </a:rPr>
                        <a:t>0.195</a:t>
                      </a:r>
                      <a:endParaRPr kumimoji="0" lang="en-US" sz="15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61246269"/>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Footer Placeholder 5"/>
          <p:cNvSpPr>
            <a:spLocks noGrp="1"/>
          </p:cNvSpPr>
          <p:nvPr>
            <p:ph type="ftr" sz="quarter" idx="11"/>
          </p:nvPr>
        </p:nvSpPr>
        <p:spPr/>
        <p:txBody>
          <a:bodyPr/>
          <a:lstStyle/>
          <a:p>
            <a:pPr>
              <a:defRPr/>
            </a:pPr>
            <a:r>
              <a:rPr lang="en-US"/>
              <a:t>www.davidaudretsch.com</a:t>
            </a:r>
          </a:p>
        </p:txBody>
      </p:sp>
      <p:sp>
        <p:nvSpPr>
          <p:cNvPr id="24579" name="Rectangle 2"/>
          <p:cNvSpPr>
            <a:spLocks noGrp="1" noChangeArrowheads="1"/>
          </p:cNvSpPr>
          <p:nvPr>
            <p:ph type="title"/>
          </p:nvPr>
        </p:nvSpPr>
        <p:spPr/>
        <p:txBody>
          <a:bodyPr>
            <a:normAutofit fontScale="90000"/>
          </a:bodyPr>
          <a:lstStyle/>
          <a:p>
            <a:pPr eaLnBrk="1" hangingPunct="1"/>
            <a:r>
              <a:rPr lang="en-US" sz="4000" smtClean="0"/>
              <a:t>Estimating Entrepreneurship and Economic Performance</a:t>
            </a:r>
          </a:p>
        </p:txBody>
      </p:sp>
      <p:graphicFrame>
        <p:nvGraphicFramePr>
          <p:cNvPr id="128073" name="Group 73"/>
          <p:cNvGraphicFramePr>
            <a:graphicFrameLocks noGrp="1"/>
          </p:cNvGraphicFramePr>
          <p:nvPr>
            <p:ph sz="half" idx="2"/>
          </p:nvPr>
        </p:nvGraphicFramePr>
        <p:xfrm>
          <a:off x="755650" y="1600200"/>
          <a:ext cx="7931150" cy="4551739"/>
        </p:xfrm>
        <a:graphic>
          <a:graphicData uri="http://schemas.openxmlformats.org/drawingml/2006/table">
            <a:tbl>
              <a:tblPr/>
              <a:tblGrid>
                <a:gridCol w="2484438"/>
                <a:gridCol w="1358900"/>
                <a:gridCol w="1363662"/>
                <a:gridCol w="1362075"/>
                <a:gridCol w="1362075"/>
              </a:tblGrid>
              <a:tr h="32000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500" b="0" i="0" u="none" strike="noStrike" cap="none" normalizeH="0" baseline="0" smtClean="0">
                        <a:ln>
                          <a:noFill/>
                        </a:ln>
                        <a:solidFill>
                          <a:schemeClr val="tx1"/>
                        </a:solidFill>
                        <a:effectLst/>
                        <a:latin typeface="Arial"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500" b="0" i="1" u="none" strike="noStrike" cap="none" normalizeH="0" baseline="0" smtClean="0">
                          <a:ln>
                            <a:noFill/>
                          </a:ln>
                          <a:solidFill>
                            <a:schemeClr val="tx1"/>
                          </a:solidFill>
                          <a:effectLst/>
                          <a:latin typeface="Arial" pitchFamily="34" charset="0"/>
                        </a:rPr>
                        <a:t>Dependent Variable: Regional Output</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460197">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500" b="0" i="1" u="none" strike="noStrike" cap="none" normalizeH="0" baseline="0" smtClean="0">
                          <a:ln>
                            <a:noFill/>
                          </a:ln>
                          <a:solidFill>
                            <a:schemeClr val="tx1"/>
                          </a:solidFill>
                          <a:effectLst/>
                          <a:latin typeface="Arial" pitchFamily="34" charset="0"/>
                        </a:rPr>
                        <a:t>Constant</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1.0003***</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(3.00)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0.5316*</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(1.73)</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0.645*</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(1.94)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1.0061***</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(2.79)</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197">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500" b="0" i="1" u="none" strike="noStrike" cap="none" normalizeH="0" baseline="0" smtClean="0">
                          <a:ln>
                            <a:noFill/>
                          </a:ln>
                          <a:solidFill>
                            <a:schemeClr val="tx1"/>
                          </a:solidFill>
                          <a:effectLst/>
                          <a:latin typeface="Arial" pitchFamily="34" charset="0"/>
                        </a:rPr>
                        <a:t>Capital</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0.2001</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(7.07)</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0.2022***</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(7.69)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0.2069***</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(7.76)</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0.1923***</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(6.52)</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197">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500" b="0" i="1" u="none" strike="noStrike" cap="none" normalizeH="0" baseline="0" smtClean="0">
                          <a:ln>
                            <a:noFill/>
                          </a:ln>
                          <a:solidFill>
                            <a:schemeClr val="tx1"/>
                          </a:solidFill>
                          <a:effectLst/>
                          <a:latin typeface="Arial" pitchFamily="34" charset="0"/>
                        </a:rPr>
                        <a:t>Labor</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0.7045***</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(18.54)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0.6854***</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(20.53)</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0.6835***</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(20.06)</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0.7075***</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(17.94)</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197">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500" b="0" i="1" u="none" strike="noStrike" cap="none" normalizeH="0" baseline="0" smtClean="0">
                          <a:ln>
                            <a:noFill/>
                          </a:ln>
                          <a:solidFill>
                            <a:schemeClr val="tx1"/>
                          </a:solidFill>
                          <a:effectLst/>
                          <a:latin typeface="Arial" pitchFamily="34" charset="0"/>
                        </a:rPr>
                        <a:t>Knowledge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0.0244**</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(2.29)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0.0200*</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(1.73)</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0.0246**</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(2.13)</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0.0334***</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(3.27)</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197">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500" b="0" i="1" u="none" strike="noStrike" cap="none" normalizeH="0" baseline="0" smtClean="0">
                          <a:ln>
                            <a:noFill/>
                          </a:ln>
                          <a:solidFill>
                            <a:schemeClr val="tx1"/>
                          </a:solidFill>
                          <a:effectLst/>
                          <a:latin typeface="Arial" pitchFamily="34" charset="0"/>
                        </a:rPr>
                        <a:t>General Entrepreneurship</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0.5230***</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(6.84)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100" b="0" i="0" u="none" strike="noStrike" cap="none" normalizeH="0" baseline="0" smtClean="0">
                        <a:ln>
                          <a:noFill/>
                        </a:ln>
                        <a:solidFill>
                          <a:schemeClr val="tx1"/>
                        </a:solidFill>
                        <a:effectLst/>
                        <a:latin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100" b="0" i="0" u="none" strike="noStrike" cap="none" normalizeH="0" baseline="0" smtClean="0">
                        <a:ln>
                          <a:noFill/>
                        </a:ln>
                        <a:solidFill>
                          <a:schemeClr val="tx1"/>
                        </a:solidFill>
                        <a:effectLst/>
                        <a:latin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100" b="0" i="0" u="none" strike="noStrike" cap="none" normalizeH="0" baseline="0" smtClean="0">
                        <a:ln>
                          <a:noFill/>
                        </a:ln>
                        <a:solidFill>
                          <a:schemeClr val="tx1"/>
                        </a:solidFill>
                        <a:effectLst/>
                        <a:latin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57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500" b="0" i="1" u="none" strike="noStrike" cap="none" normalizeH="0" baseline="0" smtClean="0">
                          <a:ln>
                            <a:noFill/>
                          </a:ln>
                          <a:solidFill>
                            <a:schemeClr val="tx1"/>
                          </a:solidFill>
                          <a:effectLst/>
                          <a:latin typeface="Arial" pitchFamily="34" charset="0"/>
                        </a:rPr>
                        <a:t>High Tech Entrepreneurship</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100" b="0" i="0" u="none" strike="noStrike" cap="none" normalizeH="0" baseline="0" smtClean="0">
                        <a:ln>
                          <a:noFill/>
                        </a:ln>
                        <a:solidFill>
                          <a:schemeClr val="tx1"/>
                        </a:solidFill>
                        <a:effectLst/>
                        <a:latin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.2496***</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(6.38)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100" b="0" i="0" u="none" strike="noStrike" cap="none" normalizeH="0" baseline="0" smtClean="0">
                        <a:ln>
                          <a:noFill/>
                        </a:ln>
                        <a:solidFill>
                          <a:schemeClr val="tx1"/>
                        </a:solidFill>
                        <a:effectLst/>
                        <a:latin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100" b="0" i="0" u="none" strike="noStrike" cap="none" normalizeH="0" baseline="0" smtClean="0">
                        <a:ln>
                          <a:noFill/>
                        </a:ln>
                        <a:solidFill>
                          <a:schemeClr val="tx1"/>
                        </a:solidFill>
                        <a:effectLst/>
                        <a:latin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197">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500" b="0" i="1" u="none" strike="noStrike" cap="none" normalizeH="0" baseline="0" smtClean="0">
                          <a:ln>
                            <a:noFill/>
                          </a:ln>
                          <a:solidFill>
                            <a:schemeClr val="tx1"/>
                          </a:solidFill>
                          <a:effectLst/>
                          <a:latin typeface="Arial" pitchFamily="34" charset="0"/>
                        </a:rPr>
                        <a:t>ICT Entrepreneurship</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100" b="0" i="0" u="none" strike="noStrike" cap="none" normalizeH="0" baseline="0" smtClean="0">
                        <a:ln>
                          <a:noFill/>
                        </a:ln>
                        <a:solidFill>
                          <a:schemeClr val="tx1"/>
                        </a:solidFill>
                        <a:effectLst/>
                        <a:latin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100" b="0" i="0" u="none" strike="noStrike" cap="none" normalizeH="0" baseline="0" smtClean="0">
                        <a:ln>
                          <a:noFill/>
                        </a:ln>
                        <a:solidFill>
                          <a:schemeClr val="tx1"/>
                        </a:solidFill>
                        <a:effectLst/>
                        <a:latin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.2767***</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(5.85)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100" b="0" i="0" u="none" strike="noStrike" cap="none" normalizeH="0" baseline="0" smtClean="0">
                        <a:ln>
                          <a:noFill/>
                        </a:ln>
                        <a:solidFill>
                          <a:schemeClr val="tx1"/>
                        </a:solidFill>
                        <a:effectLst/>
                        <a:latin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57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500" b="0" i="1" u="none" strike="noStrike" cap="none" normalizeH="0" baseline="0" smtClean="0">
                          <a:ln>
                            <a:noFill/>
                          </a:ln>
                          <a:solidFill>
                            <a:schemeClr val="tx1"/>
                          </a:solidFill>
                          <a:effectLst/>
                          <a:latin typeface="Arial" pitchFamily="34" charset="0"/>
                        </a:rPr>
                        <a:t>Low Tech Entrepreneurship</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100" b="0" i="0" u="none" strike="noStrike" cap="none" normalizeH="0" baseline="0" smtClean="0">
                        <a:ln>
                          <a:noFill/>
                        </a:ln>
                        <a:solidFill>
                          <a:schemeClr val="tx1"/>
                        </a:solidFill>
                        <a:effectLst/>
                        <a:latin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100" b="0" i="0" u="none" strike="noStrike" cap="none" normalizeH="0" baseline="0" smtClean="0">
                        <a:ln>
                          <a:noFill/>
                        </a:ln>
                        <a:solidFill>
                          <a:schemeClr val="tx1"/>
                        </a:solidFill>
                        <a:effectLst/>
                        <a:latin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100" b="0" i="0" u="none" strike="noStrike" cap="none" normalizeH="0" baseline="0" smtClean="0">
                        <a:ln>
                          <a:noFill/>
                        </a:ln>
                        <a:solidFill>
                          <a:schemeClr val="tx1"/>
                        </a:solidFill>
                        <a:effectLst/>
                        <a:latin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.5078***</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(6.33)</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2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500" b="0" i="1" u="none" strike="noStrike" cap="none" normalizeH="0" baseline="0" smtClean="0">
                          <a:ln>
                            <a:noFill/>
                          </a:ln>
                          <a:solidFill>
                            <a:schemeClr val="tx1"/>
                          </a:solidFill>
                          <a:effectLst/>
                          <a:latin typeface="Arial" pitchFamily="34" charset="0"/>
                        </a:rPr>
                        <a:t> R2 </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.9336</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.9453</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.9402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.9326</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45" name="Rectangle 75"/>
          <p:cNvSpPr>
            <a:spLocks noGrp="1" noChangeArrowheads="1"/>
          </p:cNvSpPr>
          <p:nvPr>
            <p:ph type="body" sz="half" idx="1"/>
          </p:nvPr>
        </p:nvSpPr>
        <p:spPr>
          <a:xfrm>
            <a:off x="3348038" y="6324600"/>
            <a:ext cx="5338762" cy="344488"/>
          </a:xfrm>
          <a:noFill/>
        </p:spPr>
        <p:txBody>
          <a:bodyPr/>
          <a:lstStyle/>
          <a:p>
            <a:pPr eaLnBrk="1" hangingPunct="1"/>
            <a:r>
              <a:rPr lang="en-US" sz="1600" smtClean="0"/>
              <a:t>Growth of West German Regions  3SLS Estimation</a:t>
            </a:r>
          </a:p>
        </p:txBody>
      </p:sp>
    </p:spTree>
    <p:extLst>
      <p:ext uri="{BB962C8B-B14F-4D97-AF65-F5344CB8AC3E}">
        <p14:creationId xmlns:p14="http://schemas.microsoft.com/office/powerpoint/2010/main" val="3817946208"/>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Footer Placeholder 4"/>
          <p:cNvSpPr>
            <a:spLocks noGrp="1"/>
          </p:cNvSpPr>
          <p:nvPr>
            <p:ph type="ftr" sz="quarter" idx="11"/>
          </p:nvPr>
        </p:nvSpPr>
        <p:spPr/>
        <p:txBody>
          <a:bodyPr/>
          <a:lstStyle/>
          <a:p>
            <a:pPr>
              <a:defRPr/>
            </a:pPr>
            <a:r>
              <a:rPr lang="en-US"/>
              <a:t>www.davidaudretsch.com</a:t>
            </a:r>
          </a:p>
        </p:txBody>
      </p:sp>
      <p:sp>
        <p:nvSpPr>
          <p:cNvPr id="25603" name="Rectangle 2"/>
          <p:cNvSpPr>
            <a:spLocks noGrp="1" noChangeArrowheads="1"/>
          </p:cNvSpPr>
          <p:nvPr>
            <p:ph type="title"/>
          </p:nvPr>
        </p:nvSpPr>
        <p:spPr/>
        <p:txBody>
          <a:bodyPr>
            <a:normAutofit fontScale="90000"/>
          </a:bodyPr>
          <a:lstStyle/>
          <a:p>
            <a:pPr eaLnBrk="1" hangingPunct="1"/>
            <a:r>
              <a:rPr lang="en-US" sz="4000" smtClean="0"/>
              <a:t>Knowledge Spillover Theory Testing</a:t>
            </a:r>
            <a:br>
              <a:rPr lang="en-US" sz="4000" smtClean="0"/>
            </a:br>
            <a:endParaRPr lang="en-US" sz="4000" smtClean="0"/>
          </a:p>
        </p:txBody>
      </p:sp>
      <p:graphicFrame>
        <p:nvGraphicFramePr>
          <p:cNvPr id="130149" name="Group 101"/>
          <p:cNvGraphicFramePr>
            <a:graphicFrameLocks noGrp="1"/>
          </p:cNvGraphicFramePr>
          <p:nvPr>
            <p:ph idx="1"/>
          </p:nvPr>
        </p:nvGraphicFramePr>
        <p:xfrm>
          <a:off x="468313" y="1196975"/>
          <a:ext cx="8229600" cy="5502278"/>
        </p:xfrm>
        <a:graphic>
          <a:graphicData uri="http://schemas.openxmlformats.org/drawingml/2006/table">
            <a:tbl>
              <a:tblPr/>
              <a:tblGrid>
                <a:gridCol w="2427287"/>
                <a:gridCol w="1557338"/>
                <a:gridCol w="1558925"/>
                <a:gridCol w="1385887"/>
                <a:gridCol w="1300163"/>
              </a:tblGrid>
              <a:tr h="243868">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p>
                  </a:txBody>
                  <a:tcPr marT="45725" marB="45725" anchor="b" horzOverflow="overflow">
                    <a:lnL cap="flat">
                      <a:noFill/>
                    </a:lnL>
                    <a:lnR>
                      <a:noFill/>
                    </a:lnR>
                    <a:lnT cap="flat">
                      <a:noFill/>
                    </a:lnT>
                    <a:lnB>
                      <a:noFill/>
                    </a:lnB>
                    <a:lnTlToBr>
                      <a:noFill/>
                    </a:lnTlToBr>
                    <a:lnBlToTr>
                      <a:noFill/>
                    </a:lnBlToTr>
                    <a:solidFill>
                      <a:schemeClr val="bg1"/>
                    </a:solidFill>
                  </a:tcPr>
                </a:tc>
                <a:tc gridSpan="4">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1" u="none" strike="noStrike" cap="none" normalizeH="0" baseline="0" smtClean="0">
                          <a:ln>
                            <a:noFill/>
                          </a:ln>
                          <a:solidFill>
                            <a:schemeClr val="tx1"/>
                          </a:solidFill>
                          <a:effectLst/>
                          <a:latin typeface="Times New Roman" pitchFamily="18" charset="0"/>
                          <a:cs typeface="Times New Roman" pitchFamily="18" charset="0"/>
                        </a:rPr>
                        <a:t>Dependent Variable: </a:t>
                      </a:r>
                      <a:r>
                        <a:rPr kumimoji="0" lang="en-US" sz="1000" b="1" i="1" u="none" strike="noStrike" cap="none" normalizeH="0" baseline="0" smtClean="0">
                          <a:ln>
                            <a:noFill/>
                          </a:ln>
                          <a:solidFill>
                            <a:schemeClr val="tx1"/>
                          </a:solidFill>
                          <a:effectLst/>
                          <a:latin typeface="Times New Roman" pitchFamily="18" charset="0"/>
                          <a:cs typeface="Times New Roman" pitchFamily="18" charset="0"/>
                        </a:rPr>
                        <a:t>Entrepreneurship</a:t>
                      </a:r>
                      <a:endParaRPr kumimoji="0" lang="en-US" sz="1000" b="1" i="0" u="none" strike="noStrike" cap="none" normalizeH="0" baseline="0" smtClean="0">
                        <a:ln>
                          <a:noFill/>
                        </a:ln>
                        <a:solidFill>
                          <a:schemeClr val="tx1"/>
                        </a:solidFill>
                        <a:effectLst/>
                        <a:latin typeface="Arial" pitchFamily="34" charset="0"/>
                      </a:endParaRPr>
                    </a:p>
                  </a:txBody>
                  <a:tcPr marT="45725" marB="45725" anchor="ctr" horzOverflow="overflow">
                    <a:lnL>
                      <a:noFill/>
                    </a:lnL>
                    <a:lnR cap="flat">
                      <a:noFill/>
                    </a:lnR>
                    <a:lnT cap="flat">
                      <a:noFill/>
                    </a:lnT>
                    <a:lnB>
                      <a:noFill/>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43868">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p>
                  </a:txBody>
                  <a:tcPr marT="45725" marB="45725"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1" u="none" strike="noStrike" cap="none" normalizeH="0" baseline="0" smtClean="0">
                          <a:ln>
                            <a:noFill/>
                          </a:ln>
                          <a:solidFill>
                            <a:schemeClr val="tx1"/>
                          </a:solidFill>
                          <a:effectLst/>
                          <a:latin typeface="Times New Roman" pitchFamily="18" charset="0"/>
                          <a:cs typeface="Times New Roman" pitchFamily="18" charset="0"/>
                        </a:rPr>
                        <a:t>General</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1" u="none" strike="noStrike" cap="none" normalizeH="0" baseline="0" smtClean="0">
                          <a:ln>
                            <a:noFill/>
                          </a:ln>
                          <a:solidFill>
                            <a:schemeClr val="tx1"/>
                          </a:solidFill>
                          <a:effectLst/>
                          <a:latin typeface="Times New Roman" pitchFamily="18" charset="0"/>
                          <a:cs typeface="Times New Roman" pitchFamily="18" charset="0"/>
                        </a:rPr>
                        <a:t>High Tech</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1" u="none" strike="noStrike" cap="none" normalizeH="0" baseline="0" smtClean="0">
                          <a:ln>
                            <a:noFill/>
                          </a:ln>
                          <a:solidFill>
                            <a:schemeClr val="tx1"/>
                          </a:solidFill>
                          <a:effectLst/>
                          <a:latin typeface="Times New Roman" pitchFamily="18" charset="0"/>
                          <a:cs typeface="Times New Roman" pitchFamily="18" charset="0"/>
                        </a:rPr>
                        <a:t>ICT</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1" u="none" strike="noStrike" cap="none" normalizeH="0" baseline="0" smtClean="0">
                          <a:ln>
                            <a:noFill/>
                          </a:ln>
                          <a:solidFill>
                            <a:schemeClr val="tx1"/>
                          </a:solidFill>
                          <a:effectLst/>
                          <a:latin typeface="Times New Roman" pitchFamily="18" charset="0"/>
                          <a:cs typeface="Times New Roman" pitchFamily="18" charset="0"/>
                        </a:rPr>
                        <a:t>Low Tech</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cap="flat">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96286">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1" u="none" strike="noStrike" cap="none" normalizeH="0" baseline="0" smtClean="0">
                          <a:ln>
                            <a:noFill/>
                          </a:ln>
                          <a:solidFill>
                            <a:schemeClr val="tx1"/>
                          </a:solidFill>
                          <a:effectLst/>
                          <a:latin typeface="Times New Roman" pitchFamily="18" charset="0"/>
                          <a:cs typeface="Times New Roman" pitchFamily="18" charset="0"/>
                        </a:rPr>
                        <a:t>Constant</a:t>
                      </a:r>
                      <a:endParaRPr kumimoji="0" lang="en-US" sz="1000" b="0" i="1"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-5.9748</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(-22.86)</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-9.7557</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(-25.28)</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-8.6529</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(-24.13)</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-6.1225</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(-22.32)</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96286">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1" u="none" strike="noStrike" cap="none" normalizeH="0" baseline="0" smtClean="0">
                          <a:ln>
                            <a:noFill/>
                          </a:ln>
                          <a:solidFill>
                            <a:schemeClr val="tx1"/>
                          </a:solidFill>
                          <a:effectLst/>
                          <a:latin typeface="Times New Roman" pitchFamily="18" charset="0"/>
                          <a:cs typeface="Times New Roman" pitchFamily="18" charset="0"/>
                        </a:rPr>
                        <a:t>Growth</a:t>
                      </a:r>
                      <a:endParaRPr kumimoji="0" lang="en-US" sz="1000" b="0" i="1"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0.2765*</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(1.81)</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0.7999</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(3.51)</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0.6481</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(3.05)</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0.2061</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(1.27)</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96286">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1" u="none" strike="noStrike" cap="none" normalizeH="0" baseline="0" smtClean="0">
                          <a:ln>
                            <a:noFill/>
                          </a:ln>
                          <a:solidFill>
                            <a:schemeClr val="tx1"/>
                          </a:solidFill>
                          <a:effectLst/>
                          <a:latin typeface="Times New Roman" pitchFamily="18" charset="0"/>
                          <a:cs typeface="Times New Roman" pitchFamily="18" charset="0"/>
                        </a:rPr>
                        <a:t>Investment </a:t>
                      </a:r>
                    </a:p>
                    <a:p>
                      <a:pPr marL="342900" marR="0" lvl="0" indent="-34290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sz="1000" b="0" i="1"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000" b="0" i="1"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-0.0034</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(-4.28)</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-0.0049</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(-4.24)</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-0.0047</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(-4.33)</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-0.0031</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(-3.78)</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96286">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1" u="none" strike="noStrike" cap="none" normalizeH="0" baseline="0" smtClean="0">
                          <a:ln>
                            <a:noFill/>
                          </a:ln>
                          <a:solidFill>
                            <a:schemeClr val="tx1"/>
                          </a:solidFill>
                          <a:effectLst/>
                          <a:latin typeface="Times New Roman" pitchFamily="18" charset="0"/>
                          <a:cs typeface="Times New Roman" pitchFamily="18" charset="0"/>
                        </a:rPr>
                        <a:t>Unemployment</a:t>
                      </a:r>
                    </a:p>
                    <a:p>
                      <a:pPr marL="342900" marR="0" lvl="0" indent="-34290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sz="1000" b="0" i="1"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000" b="0" i="1"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0.0010</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(0.18)</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-0.0320</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(-4.04)</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-0.0277</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(-3.72)</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0.0064</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(1.15)</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96286">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1" u="none" strike="noStrike" cap="none" normalizeH="0" baseline="0" smtClean="0">
                          <a:ln>
                            <a:noFill/>
                          </a:ln>
                          <a:solidFill>
                            <a:schemeClr val="tx1"/>
                          </a:solidFill>
                          <a:effectLst/>
                          <a:latin typeface="Times New Roman" pitchFamily="18" charset="0"/>
                          <a:cs typeface="Times New Roman" pitchFamily="18" charset="0"/>
                        </a:rPr>
                        <a:t>Agglomeration</a:t>
                      </a:r>
                    </a:p>
                    <a:p>
                      <a:pPr marL="342900" marR="0" lvl="0" indent="-34290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sz="1000" b="0" i="1"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000" b="0" i="1"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0.00003</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(1.05)</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0.0002</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(3.98)</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0.0001</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(3.38)</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0.00001</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(0.40)</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96286">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1" u="none" strike="noStrike" cap="none" normalizeH="0" baseline="0" smtClean="0">
                          <a:ln>
                            <a:noFill/>
                          </a:ln>
                          <a:solidFill>
                            <a:schemeClr val="tx1"/>
                          </a:solidFill>
                          <a:effectLst/>
                          <a:latin typeface="Times New Roman" pitchFamily="18" charset="0"/>
                          <a:cs typeface="Times New Roman" pitchFamily="18" charset="0"/>
                        </a:rPr>
                        <a:t>Standard Attractiveness</a:t>
                      </a:r>
                    </a:p>
                    <a:p>
                      <a:pPr marL="342900" marR="0" lvl="0" indent="-34290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sz="1000" b="0" i="1"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000" b="0" i="1"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0.0648</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(0.65)</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-0.0617</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(-0.42)</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0.1759</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(1.27)</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0.0597</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(0.57)</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96286">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1" u="none" strike="noStrike" cap="none" normalizeH="0" baseline="0" smtClean="0">
                          <a:ln>
                            <a:noFill/>
                          </a:ln>
                          <a:solidFill>
                            <a:schemeClr val="tx1"/>
                          </a:solidFill>
                          <a:effectLst/>
                          <a:latin typeface="Times New Roman" pitchFamily="18" charset="0"/>
                          <a:cs typeface="Times New Roman" pitchFamily="18" charset="0"/>
                        </a:rPr>
                        <a:t>Social Diversity</a:t>
                      </a:r>
                    </a:p>
                    <a:p>
                      <a:pPr marL="342900" marR="0" lvl="0" indent="-34290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sz="1000" b="0" i="1"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000" b="0" i="1"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0.0495</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(0.35)</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1.0475</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(4.90)</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0.4013</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(2.03)</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-0.0508</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(-0.34)</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96286">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1" u="none" strike="noStrike" cap="none" normalizeH="0" baseline="0" smtClean="0">
                          <a:ln>
                            <a:noFill/>
                          </a:ln>
                          <a:solidFill>
                            <a:schemeClr val="tx1"/>
                          </a:solidFill>
                          <a:effectLst/>
                          <a:latin typeface="Times New Roman" pitchFamily="18" charset="0"/>
                          <a:cs typeface="Times New Roman" pitchFamily="18" charset="0"/>
                        </a:rPr>
                        <a:t>Policy </a:t>
                      </a:r>
                    </a:p>
                    <a:p>
                      <a:pPr marL="342900" marR="0" lvl="0" indent="-34290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sz="1000" b="0" i="1"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000" b="0" i="1"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-0.00003</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(-0.83)</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-0.00004</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(-0.83)</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-0.0001</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(-2.52)</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-0.00002</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(-0.62)</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96286">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1" u="none" strike="noStrike" cap="none" normalizeH="0" baseline="0" smtClean="0">
                          <a:ln>
                            <a:noFill/>
                          </a:ln>
                          <a:solidFill>
                            <a:schemeClr val="tx1"/>
                          </a:solidFill>
                          <a:effectLst/>
                          <a:latin typeface="Times New Roman" pitchFamily="18" charset="0"/>
                          <a:cs typeface="Times New Roman" pitchFamily="18" charset="0"/>
                        </a:rPr>
                        <a:t>Taxes</a:t>
                      </a:r>
                    </a:p>
                    <a:p>
                      <a:pPr marL="342900" marR="0" lvl="0" indent="-34290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sz="1000" b="0" i="1"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000" b="0" i="1"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0.0007</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(4.30)</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0.0008</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(3.78)</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0.0008</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(4.05)</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0.0007</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(4.02)</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96286">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1" i="1" u="none" strike="noStrike" cap="none" normalizeH="0" baseline="0" smtClean="0">
                          <a:ln>
                            <a:noFill/>
                          </a:ln>
                          <a:solidFill>
                            <a:schemeClr val="tx1"/>
                          </a:solidFill>
                          <a:effectLst/>
                          <a:latin typeface="Times New Roman" pitchFamily="18" charset="0"/>
                          <a:cs typeface="Times New Roman" pitchFamily="18" charset="0"/>
                        </a:rPr>
                        <a:t>Knowledge  </a:t>
                      </a:r>
                    </a:p>
                    <a:p>
                      <a:pPr marL="342900" marR="0" lvl="0" indent="-34290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sz="1000" b="1" i="1"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000" b="1" i="1"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0.3293</a:t>
                      </a:r>
                      <a:endParaRPr kumimoji="0" lang="en-US" sz="1000" b="1"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(1.59)</a:t>
                      </a:r>
                      <a:endParaRPr kumimoji="0" lang="en-US" sz="1000" b="1"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1.0435</a:t>
                      </a: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000" b="1"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(3.45)</a:t>
                      </a:r>
                      <a:endParaRPr kumimoji="0" lang="en-US" sz="1000" b="1"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0.7908</a:t>
                      </a: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000" b="1"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(2.77)</a:t>
                      </a:r>
                      <a:endParaRPr kumimoji="0" lang="en-US" sz="1000" b="1"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0.1581</a:t>
                      </a:r>
                      <a:endParaRPr kumimoji="0" lang="en-US" sz="1000" b="1"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(0.73)</a:t>
                      </a:r>
                      <a:endParaRPr kumimoji="0" lang="en-US" sz="1000" b="1"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96286">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1" u="none" strike="noStrike" cap="none" normalizeH="0" baseline="0" smtClean="0">
                          <a:ln>
                            <a:noFill/>
                          </a:ln>
                          <a:solidFill>
                            <a:schemeClr val="tx1"/>
                          </a:solidFill>
                          <a:effectLst/>
                          <a:latin typeface="Times New Roman" pitchFamily="18" charset="0"/>
                          <a:cs typeface="Times New Roman" pitchFamily="18" charset="0"/>
                        </a:rPr>
                        <a:t>Human Capital Diversity</a:t>
                      </a:r>
                    </a:p>
                    <a:p>
                      <a:pPr marL="342900" marR="0" lvl="0" indent="-34290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sz="1000" b="0" i="1"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000" b="0" i="1"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0.1264</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(0.44)</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0.5968</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(1.40)</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-0.4222</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(-1.06)</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0.0997</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(0.33)</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96286">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1" u="none" strike="noStrike" cap="none" normalizeH="0" baseline="0" smtClean="0">
                          <a:ln>
                            <a:noFill/>
                          </a:ln>
                          <a:solidFill>
                            <a:schemeClr val="tx1"/>
                          </a:solidFill>
                          <a:effectLst/>
                          <a:latin typeface="Times New Roman" pitchFamily="18" charset="0"/>
                          <a:cs typeface="Times New Roman" pitchFamily="18" charset="0"/>
                        </a:rPr>
                        <a:t>Industry Diversity</a:t>
                      </a:r>
                    </a:p>
                    <a:p>
                      <a:pPr marL="342900" marR="0" lvl="0" indent="-34290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sz="1000" b="0" i="1"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000" b="0" i="1"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0.7544</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(4.98)</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0.7385</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(3.36)</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0.8147</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(3.94)</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0.8016</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000" b="0" i="0" u="none" strike="noStrike" cap="none" normalizeH="0" baseline="0" smtClean="0">
                        <a:ln>
                          <a:noFill/>
                        </a:ln>
                        <a:solidFill>
                          <a:schemeClr val="tx1"/>
                        </a:solidFill>
                        <a:effectLst/>
                        <a:latin typeface="Arial" pitchFamily="34" charset="0"/>
                      </a:endParaRPr>
                    </a:p>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(5.02)</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59110">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100" b="0" i="1" u="none" strike="noStrike" cap="none" normalizeH="0" baseline="0" smtClean="0">
                          <a:ln>
                            <a:noFill/>
                          </a:ln>
                          <a:solidFill>
                            <a:schemeClr val="tx1"/>
                          </a:solidFill>
                          <a:effectLst/>
                          <a:latin typeface="Times New Roman" pitchFamily="18" charset="0"/>
                          <a:cs typeface="Times New Roman" pitchFamily="18" charset="0"/>
                        </a:rPr>
                        <a:t>R</a:t>
                      </a:r>
                      <a:r>
                        <a:rPr kumimoji="0" lang="en-US" sz="1100" b="0" i="1" u="none" strike="noStrike" cap="none" normalizeH="0" baseline="30000" smtClean="0">
                          <a:ln>
                            <a:noFill/>
                          </a:ln>
                          <a:solidFill>
                            <a:schemeClr val="tx1"/>
                          </a:solidFill>
                          <a:effectLst/>
                          <a:latin typeface="Times New Roman" pitchFamily="18" charset="0"/>
                          <a:cs typeface="Times New Roman" pitchFamily="18" charset="0"/>
                        </a:rPr>
                        <a:t>2</a:t>
                      </a:r>
                      <a:endParaRPr kumimoji="0" lang="en-US" sz="1100" b="0" i="1"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0.3024</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0.5248</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0.4253</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0.2423</a:t>
                      </a:r>
                      <a:endParaRPr kumimoji="0" lang="en-US" sz="1000" b="0" i="0" u="none" strike="noStrike" cap="none" normalizeH="0" baseline="0" smtClean="0">
                        <a:ln>
                          <a:noFill/>
                        </a:ln>
                        <a:solidFill>
                          <a:schemeClr val="tx1"/>
                        </a:solidFill>
                        <a:effectLst/>
                        <a:latin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25697" name="Text Box 202"/>
          <p:cNvSpPr txBox="1">
            <a:spLocks noChangeArrowheads="1"/>
          </p:cNvSpPr>
          <p:nvPr/>
        </p:nvSpPr>
        <p:spPr bwMode="auto">
          <a:xfrm>
            <a:off x="539750" y="908050"/>
            <a:ext cx="2663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i="1">
                <a:solidFill>
                  <a:schemeClr val="tx2"/>
                </a:solidFill>
              </a:rPr>
              <a:t>3SLS Estimation</a:t>
            </a:r>
          </a:p>
        </p:txBody>
      </p:sp>
    </p:spTree>
    <p:extLst>
      <p:ext uri="{BB962C8B-B14F-4D97-AF65-F5344CB8AC3E}">
        <p14:creationId xmlns:p14="http://schemas.microsoft.com/office/powerpoint/2010/main" val="834648090"/>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36525" y="1054100"/>
            <a:ext cx="7493000" cy="838200"/>
          </a:xfrm>
        </p:spPr>
        <p:txBody>
          <a:bodyPr>
            <a:normAutofit fontScale="90000"/>
          </a:bodyPr>
          <a:lstStyle/>
          <a:p>
            <a:r>
              <a:rPr lang="en-US"/>
              <a:t>Regional Differences by</a:t>
            </a:r>
            <a:br>
              <a:rPr lang="en-US"/>
            </a:br>
            <a:r>
              <a:rPr lang="en-US"/>
              <a:t>Growth</a:t>
            </a:r>
          </a:p>
        </p:txBody>
      </p:sp>
      <p:sp>
        <p:nvSpPr>
          <p:cNvPr id="31747" name="Rectangle 3"/>
          <p:cNvSpPr>
            <a:spLocks noGrp="1" noChangeArrowheads="1"/>
          </p:cNvSpPr>
          <p:nvPr>
            <p:ph type="body" sz="half" idx="1"/>
          </p:nvPr>
        </p:nvSpPr>
        <p:spPr>
          <a:xfrm>
            <a:off x="0" y="2268538"/>
            <a:ext cx="3706813" cy="3255962"/>
          </a:xfrm>
          <a:noFill/>
          <a:ln/>
        </p:spPr>
        <p:txBody>
          <a:bodyPr/>
          <a:lstStyle/>
          <a:p>
            <a:pPr>
              <a:lnSpc>
                <a:spcPct val="90000"/>
              </a:lnSpc>
            </a:pPr>
            <a:r>
              <a:rPr lang="en-US" sz="2800" b="1"/>
              <a:t>High Growth Regions</a:t>
            </a:r>
          </a:p>
          <a:p>
            <a:pPr>
              <a:lnSpc>
                <a:spcPct val="90000"/>
              </a:lnSpc>
            </a:pPr>
            <a:r>
              <a:rPr lang="en-US" sz="2800"/>
              <a:t>High knowledge investments</a:t>
            </a:r>
          </a:p>
          <a:p>
            <a:pPr>
              <a:lnSpc>
                <a:spcPct val="90000"/>
              </a:lnSpc>
            </a:pPr>
            <a:r>
              <a:rPr lang="en-US" sz="2800"/>
              <a:t>Low knowledge filter</a:t>
            </a:r>
          </a:p>
          <a:p>
            <a:pPr>
              <a:lnSpc>
                <a:spcPct val="90000"/>
              </a:lnSpc>
            </a:pPr>
            <a:r>
              <a:rPr lang="en-US" sz="2800"/>
              <a:t>High level of Entrepreneurship Capital</a:t>
            </a:r>
          </a:p>
        </p:txBody>
      </p:sp>
      <p:sp>
        <p:nvSpPr>
          <p:cNvPr id="31748" name="Rectangle 4"/>
          <p:cNvSpPr>
            <a:spLocks noChangeArrowheads="1"/>
          </p:cNvSpPr>
          <p:nvPr/>
        </p:nvSpPr>
        <p:spPr bwMode="auto">
          <a:xfrm>
            <a:off x="3911600" y="2209800"/>
            <a:ext cx="4165600" cy="327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FontTx/>
              <a:buChar char="•"/>
            </a:pPr>
            <a:r>
              <a:rPr lang="en-US" sz="2800" b="1" smtClean="0">
                <a:solidFill>
                  <a:srgbClr val="000000"/>
                </a:solidFill>
              </a:rPr>
              <a:t>Low Growth Regions</a:t>
            </a:r>
          </a:p>
          <a:p>
            <a:pPr marL="342900" indent="-342900" fontAlgn="base">
              <a:spcBef>
                <a:spcPct val="20000"/>
              </a:spcBef>
              <a:spcAft>
                <a:spcPct val="0"/>
              </a:spcAft>
              <a:buFontTx/>
              <a:buChar char="•"/>
            </a:pPr>
            <a:r>
              <a:rPr lang="en-US" sz="2800" smtClean="0">
                <a:solidFill>
                  <a:srgbClr val="000000"/>
                </a:solidFill>
              </a:rPr>
              <a:t>Low Knowledge Investments</a:t>
            </a:r>
          </a:p>
          <a:p>
            <a:pPr marL="342900" indent="-342900" fontAlgn="base">
              <a:spcBef>
                <a:spcPct val="20000"/>
              </a:spcBef>
              <a:spcAft>
                <a:spcPct val="0"/>
              </a:spcAft>
              <a:buFontTx/>
              <a:buChar char="•"/>
            </a:pPr>
            <a:r>
              <a:rPr lang="en-US" sz="2800" smtClean="0">
                <a:solidFill>
                  <a:srgbClr val="000000"/>
                </a:solidFill>
              </a:rPr>
              <a:t>High knowledge filter</a:t>
            </a:r>
          </a:p>
          <a:p>
            <a:pPr marL="342900" indent="-342900" fontAlgn="base">
              <a:spcBef>
                <a:spcPct val="20000"/>
              </a:spcBef>
              <a:spcAft>
                <a:spcPct val="0"/>
              </a:spcAft>
              <a:buFontTx/>
              <a:buChar char="•"/>
            </a:pPr>
            <a:r>
              <a:rPr lang="en-US" sz="2800" smtClean="0">
                <a:solidFill>
                  <a:srgbClr val="000000"/>
                </a:solidFill>
              </a:rPr>
              <a:t>Low level of Entrepreneurship Capital</a:t>
            </a:r>
          </a:p>
        </p:txBody>
      </p:sp>
    </p:spTree>
    <p:extLst>
      <p:ext uri="{BB962C8B-B14F-4D97-AF65-F5344CB8AC3E}">
        <p14:creationId xmlns:p14="http://schemas.microsoft.com/office/powerpoint/2010/main" val="2500443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39825"/>
          </a:xfrm>
        </p:spPr>
        <p:txBody>
          <a:bodyPr/>
          <a:lstStyle/>
          <a:p>
            <a:r>
              <a:rPr lang="de-DE" dirty="0" smtClean="0"/>
              <a:t>The </a:t>
            </a:r>
            <a:r>
              <a:rPr lang="de-DE" dirty="0" err="1" smtClean="0"/>
              <a:t>Role</a:t>
            </a:r>
            <a:r>
              <a:rPr lang="de-DE" dirty="0" smtClean="0"/>
              <a:t> </a:t>
            </a:r>
            <a:r>
              <a:rPr lang="de-DE" dirty="0" err="1" smtClean="0"/>
              <a:t>of</a:t>
            </a:r>
            <a:r>
              <a:rPr lang="de-DE" dirty="0" smtClean="0"/>
              <a:t> Public </a:t>
            </a:r>
            <a:r>
              <a:rPr lang="de-DE" dirty="0" err="1" smtClean="0"/>
              <a:t>Policy</a:t>
            </a:r>
            <a:endParaRPr lang="de-DE" dirty="0"/>
          </a:p>
        </p:txBody>
      </p:sp>
      <p:sp>
        <p:nvSpPr>
          <p:cNvPr id="3" name="Table Placeholder 2"/>
          <p:cNvSpPr>
            <a:spLocks noGrp="1"/>
          </p:cNvSpPr>
          <p:nvPr>
            <p:ph type="tbl" idx="1"/>
          </p:nvPr>
        </p:nvSpPr>
        <p:spPr/>
      </p:sp>
      <p:sp>
        <p:nvSpPr>
          <p:cNvPr id="4" name="Rectangle 3"/>
          <p:cNvSpPr/>
          <p:nvPr/>
        </p:nvSpPr>
        <p:spPr>
          <a:xfrm>
            <a:off x="2286000" y="1859340"/>
            <a:ext cx="4572000" cy="3139321"/>
          </a:xfrm>
          <a:prstGeom prst="rect">
            <a:avLst/>
          </a:prstGeom>
        </p:spPr>
        <p:txBody>
          <a:bodyPr>
            <a:spAutoFit/>
          </a:bodyPr>
          <a:lstStyle/>
          <a:p>
            <a:r>
              <a:rPr lang="en-US" dirty="0" err="1"/>
              <a:t>Henrekson</a:t>
            </a:r>
            <a:r>
              <a:rPr lang="en-US" dirty="0"/>
              <a:t>, Magnus and Mikael </a:t>
            </a:r>
            <a:r>
              <a:rPr lang="en-US" dirty="0" err="1"/>
              <a:t>Stenkula</a:t>
            </a:r>
            <a:r>
              <a:rPr lang="en-US" dirty="0"/>
              <a:t>, 2010, “Entrepreneurship and Public Policy,” in Z.J. </a:t>
            </a:r>
            <a:r>
              <a:rPr lang="en-US" dirty="0" err="1"/>
              <a:t>Acs</a:t>
            </a:r>
            <a:r>
              <a:rPr lang="en-US" dirty="0"/>
              <a:t> and D.B. </a:t>
            </a:r>
            <a:r>
              <a:rPr lang="en-US" dirty="0" err="1"/>
              <a:t>Audretsch</a:t>
            </a:r>
            <a:r>
              <a:rPr lang="en-US" dirty="0"/>
              <a:t> (eds.), </a:t>
            </a:r>
            <a:r>
              <a:rPr lang="en-US" i="1" dirty="0"/>
              <a:t>Handbook of Entrepreneurship Research</a:t>
            </a:r>
            <a:r>
              <a:rPr lang="en-US" dirty="0"/>
              <a:t> (New York: Springer).</a:t>
            </a:r>
            <a:endParaRPr lang="de-DE" dirty="0"/>
          </a:p>
          <a:p>
            <a:r>
              <a:rPr lang="en-US" dirty="0"/>
              <a:t>Lerner, Josh, 2010, “Boulevard of Broken Dreams:  Why Public Efforts to Boost Entrepreneurship and Venture Capital Have Failed –And What do </a:t>
            </a:r>
            <a:r>
              <a:rPr lang="en-US" dirty="0" err="1"/>
              <a:t>Do</a:t>
            </a:r>
            <a:r>
              <a:rPr lang="en-US" dirty="0"/>
              <a:t> About It,” by Josh Lerner, </a:t>
            </a:r>
            <a:r>
              <a:rPr lang="en-US" i="1" dirty="0"/>
              <a:t>Journal of Economic Literature, </a:t>
            </a:r>
            <a:r>
              <a:rPr lang="en-US" dirty="0"/>
              <a:t>98(4), December, 1053-1054.</a:t>
            </a:r>
            <a:endParaRPr lang="de-DE" dirty="0"/>
          </a:p>
        </p:txBody>
      </p:sp>
    </p:spTree>
    <p:extLst>
      <p:ext uri="{BB962C8B-B14F-4D97-AF65-F5344CB8AC3E}">
        <p14:creationId xmlns:p14="http://schemas.microsoft.com/office/powerpoint/2010/main" val="2200749653"/>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New Research </a:t>
            </a:r>
            <a:r>
              <a:rPr lang="de-DE" dirty="0" err="1" smtClean="0"/>
              <a:t>Directions</a:t>
            </a:r>
            <a:endParaRPr lang="de-DE" dirty="0"/>
          </a:p>
        </p:txBody>
      </p:sp>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42088" y="3165467"/>
            <a:ext cx="7659824" cy="1395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41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smtClean="0"/>
              <a:t>An </a:t>
            </a:r>
            <a:r>
              <a:rPr lang="de-DE" dirty="0" err="1" smtClean="0"/>
              <a:t>Overview</a:t>
            </a:r>
            <a:r>
              <a:rPr lang="de-DE" dirty="0" smtClean="0"/>
              <a:t> </a:t>
            </a:r>
            <a:r>
              <a:rPr lang="de-DE" dirty="0" err="1" smtClean="0"/>
              <a:t>of</a:t>
            </a:r>
            <a:r>
              <a:rPr lang="de-DE" dirty="0" smtClean="0"/>
              <a:t> </a:t>
            </a:r>
            <a:r>
              <a:rPr lang="de-DE" dirty="0" err="1" smtClean="0"/>
              <a:t>Entrepreneurship</a:t>
            </a:r>
            <a:r>
              <a:rPr lang="de-DE" dirty="0" smtClean="0"/>
              <a:t> </a:t>
            </a:r>
            <a:r>
              <a:rPr lang="de-DE" dirty="0" err="1" smtClean="0"/>
              <a:t>Literature</a:t>
            </a:r>
            <a:endParaRPr lang="de-DE" dirty="0"/>
          </a:p>
        </p:txBody>
      </p:sp>
      <p:sp>
        <p:nvSpPr>
          <p:cNvPr id="3" name="Content Placeholder 2"/>
          <p:cNvSpPr>
            <a:spLocks noGrp="1"/>
          </p:cNvSpPr>
          <p:nvPr>
            <p:ph idx="1"/>
          </p:nvPr>
        </p:nvSpPr>
        <p:spPr/>
        <p:txBody>
          <a:bodyPr/>
          <a:lstStyle/>
          <a:p>
            <a:r>
              <a:rPr lang="en-US" dirty="0" err="1"/>
              <a:t>Acs</a:t>
            </a:r>
            <a:r>
              <a:rPr lang="en-US" dirty="0"/>
              <a:t>, </a:t>
            </a:r>
            <a:r>
              <a:rPr lang="en-US" dirty="0" err="1"/>
              <a:t>Zoltan</a:t>
            </a:r>
            <a:r>
              <a:rPr lang="en-US" dirty="0"/>
              <a:t> J. and David B. </a:t>
            </a:r>
            <a:r>
              <a:rPr lang="en-US" dirty="0" err="1"/>
              <a:t>Audretsch</a:t>
            </a:r>
            <a:r>
              <a:rPr lang="en-US" dirty="0"/>
              <a:t>, 2010, “Introduction to the Second Edition” in Z.J. </a:t>
            </a:r>
            <a:r>
              <a:rPr lang="en-US" dirty="0" err="1"/>
              <a:t>Acs</a:t>
            </a:r>
            <a:r>
              <a:rPr lang="en-US" dirty="0"/>
              <a:t> and David B. </a:t>
            </a:r>
            <a:r>
              <a:rPr lang="en-US" dirty="0" err="1"/>
              <a:t>Audretsch</a:t>
            </a:r>
            <a:r>
              <a:rPr lang="en-US" dirty="0"/>
              <a:t> (eds.), The </a:t>
            </a:r>
            <a:r>
              <a:rPr lang="en-US" i="1" dirty="0"/>
              <a:t>Handbook of Entrepreneurship Research</a:t>
            </a:r>
            <a:r>
              <a:rPr lang="en-US" dirty="0"/>
              <a:t> (New York: Springer)</a:t>
            </a:r>
            <a:endParaRPr lang="de-DE" dirty="0"/>
          </a:p>
          <a:p>
            <a:r>
              <a:rPr lang="en-US" dirty="0"/>
              <a:t>Parker, Simon, 2009,</a:t>
            </a:r>
            <a:r>
              <a:rPr lang="en-US" b="1" dirty="0"/>
              <a:t> </a:t>
            </a:r>
            <a:r>
              <a:rPr lang="en-US" i="1" dirty="0"/>
              <a:t>The Economics of Entrepreneurship</a:t>
            </a:r>
            <a:r>
              <a:rPr lang="en-US" b="1" dirty="0"/>
              <a:t> </a:t>
            </a:r>
            <a:r>
              <a:rPr lang="en-US" dirty="0"/>
              <a:t>(Cambridge: Cambridge University Press).</a:t>
            </a:r>
            <a:endParaRPr lang="de-DE" dirty="0"/>
          </a:p>
          <a:p>
            <a:endParaRPr lang="de-DE" dirty="0"/>
          </a:p>
        </p:txBody>
      </p:sp>
    </p:spTree>
    <p:extLst>
      <p:ext uri="{BB962C8B-B14F-4D97-AF65-F5344CB8AC3E}">
        <p14:creationId xmlns:p14="http://schemas.microsoft.com/office/powerpoint/2010/main" val="587861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Historical Perspective</a:t>
            </a:r>
            <a:endParaRPr lang="en-US" dirty="0"/>
          </a:p>
        </p:txBody>
      </p:sp>
      <p:sp>
        <p:nvSpPr>
          <p:cNvPr id="3" name="Content Placeholder 2"/>
          <p:cNvSpPr>
            <a:spLocks noGrp="1"/>
          </p:cNvSpPr>
          <p:nvPr>
            <p:ph idx="1"/>
          </p:nvPr>
        </p:nvSpPr>
        <p:spPr/>
        <p:txBody>
          <a:bodyPr/>
          <a:lstStyle/>
          <a:p>
            <a:r>
              <a:rPr lang="en-US" dirty="0" smtClean="0"/>
              <a:t>Entrepreneurship as a Marginal or Invisible Field</a:t>
            </a:r>
          </a:p>
          <a:p>
            <a:r>
              <a:rPr lang="en-US" dirty="0" smtClean="0"/>
              <a:t>Small Business Research</a:t>
            </a:r>
          </a:p>
          <a:p>
            <a:r>
              <a:rPr lang="en-US" i="1" dirty="0" err="1" smtClean="0"/>
              <a:t>Mittelstandsforschung</a:t>
            </a:r>
            <a:r>
              <a:rPr lang="en-US" dirty="0" smtClean="0"/>
              <a:t> in Germany</a:t>
            </a:r>
          </a:p>
          <a:p>
            <a:r>
              <a:rPr lang="en-US" dirty="0" smtClean="0"/>
              <a:t>KMU </a:t>
            </a:r>
            <a:r>
              <a:rPr lang="en-US" dirty="0" err="1" smtClean="0"/>
              <a:t>Forschung</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The Historical </a:t>
            </a:r>
            <a:r>
              <a:rPr lang="de-DE" dirty="0" err="1" smtClean="0"/>
              <a:t>Perspective</a:t>
            </a:r>
            <a:endParaRPr lang="de-DE"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42088" y="2524838"/>
            <a:ext cx="7659824" cy="2676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606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Demise of Entrepreneurship</a:t>
            </a:r>
            <a:endParaRPr lang="en-US" dirty="0"/>
          </a:p>
        </p:txBody>
      </p:sp>
      <p:sp>
        <p:nvSpPr>
          <p:cNvPr id="7" name="Content Placeholder 6"/>
          <p:cNvSpPr>
            <a:spLocks noGrp="1"/>
          </p:cNvSpPr>
          <p:nvPr>
            <p:ph idx="1"/>
          </p:nvPr>
        </p:nvSpPr>
        <p:spPr/>
        <p:txBody>
          <a:bodyPr/>
          <a:lstStyle/>
          <a:p>
            <a:endParaRPr lang="en-US" dirty="0"/>
          </a:p>
        </p:txBody>
      </p:sp>
      <p:sp>
        <p:nvSpPr>
          <p:cNvPr id="8" name="Rectangle 7"/>
          <p:cNvSpPr/>
          <p:nvPr/>
        </p:nvSpPr>
        <p:spPr>
          <a:xfrm>
            <a:off x="914400" y="1720840"/>
            <a:ext cx="7086600" cy="6740307"/>
          </a:xfrm>
          <a:prstGeom prst="rect">
            <a:avLst/>
          </a:prstGeom>
        </p:spPr>
        <p:txBody>
          <a:bodyPr wrap="square">
            <a:spAutoFit/>
          </a:bodyPr>
          <a:lstStyle/>
          <a:p>
            <a:r>
              <a:rPr lang="en-US" dirty="0"/>
              <a:t>“</a:t>
            </a:r>
            <a:r>
              <a:rPr lang="en-US" sz="2400" dirty="0"/>
              <a:t>Since capitalist enterprise, by its very achievements, tends to </a:t>
            </a:r>
            <a:r>
              <a:rPr lang="en-US" sz="2400" dirty="0" err="1"/>
              <a:t>automize</a:t>
            </a:r>
            <a:r>
              <a:rPr lang="en-US" sz="2400" dirty="0"/>
              <a:t> progress, we conclude that it tends to make itself superfluous – to break to pieces under the pressure of its own success. The perfectly bureaucratic giant industrial unit not only ousts the small- or medium-sized firm and ‘expropriates’ its owners, but in the end it also ousts the entrepreneur and expropriates the bourgeoisie as a class which in the process sands to lose not only in its income but also, what is infinitely more important, its function</a:t>
            </a:r>
            <a:r>
              <a:rPr lang="en-US" sz="2400" dirty="0" smtClean="0"/>
              <a:t>.”</a:t>
            </a:r>
          </a:p>
          <a:p>
            <a:r>
              <a:rPr lang="en-US" sz="2400" dirty="0"/>
              <a:t>	</a:t>
            </a:r>
            <a:r>
              <a:rPr lang="en-US" sz="2400" dirty="0" smtClean="0"/>
              <a:t>Joseph </a:t>
            </a:r>
            <a:r>
              <a:rPr lang="en-US" sz="2400" dirty="0" err="1" smtClean="0"/>
              <a:t>Schumpter</a:t>
            </a:r>
            <a:r>
              <a:rPr lang="en-US" sz="2400" dirty="0" smtClean="0"/>
              <a:t>, 1942, </a:t>
            </a:r>
            <a:r>
              <a:rPr lang="en-US" sz="2400" i="1" dirty="0" smtClean="0"/>
              <a:t>Capitalism and 		Democracy</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2410</Words>
  <Application>Microsoft Office PowerPoint</Application>
  <PresentationFormat>On-screen Show (4:3)</PresentationFormat>
  <Paragraphs>463</Paragraphs>
  <Slides>56</Slides>
  <Notes>2</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56</vt:i4>
      </vt:variant>
    </vt:vector>
  </HeadingPairs>
  <TitlesOfParts>
    <vt:vector size="62" baseType="lpstr">
      <vt:lpstr>Office Theme</vt:lpstr>
      <vt:lpstr>1_Default Design</vt:lpstr>
      <vt:lpstr>2_Default Design</vt:lpstr>
      <vt:lpstr>3_Default Design</vt:lpstr>
      <vt:lpstr>4_Default Design</vt:lpstr>
      <vt:lpstr>Equation</vt:lpstr>
      <vt:lpstr>The Economics of Entrepreneurship &amp; Innovation: Nice Summer School</vt:lpstr>
      <vt:lpstr>What is Entrepreneurship Research?</vt:lpstr>
      <vt:lpstr>Organizational Context</vt:lpstr>
      <vt:lpstr>Behavior</vt:lpstr>
      <vt:lpstr>Performance</vt:lpstr>
      <vt:lpstr>An Overview of Entrepreneurship Literature</vt:lpstr>
      <vt:lpstr>The Historical Perspective</vt:lpstr>
      <vt:lpstr>The Historical Perspective</vt:lpstr>
      <vt:lpstr>The Demise of Entrepreneurship</vt:lpstr>
      <vt:lpstr>Policy Mandate for Entrepreneurship to Promote Innovation &amp; Economic Growth</vt:lpstr>
      <vt:lpstr>Innovation at the Firm Level</vt:lpstr>
      <vt:lpstr>The Model of the Knowledge Production Function</vt:lpstr>
      <vt:lpstr>Testing the Schumpeterian Hypothesis</vt:lpstr>
      <vt:lpstr>The Schumpeterian Paradox</vt:lpstr>
      <vt:lpstr>Resolving the Schumpeter Paradox: Knowledge Spillovers</vt:lpstr>
      <vt:lpstr> How is Knowledge Different?</vt:lpstr>
      <vt:lpstr>The Knowledge Filter</vt:lpstr>
      <vt:lpstr>PowerPoint Presentation</vt:lpstr>
      <vt:lpstr>PowerPoint Presentation</vt:lpstr>
      <vt:lpstr>Xeorx PARC’s Discarded Inventions</vt:lpstr>
      <vt:lpstr>Apple Computer Founders</vt:lpstr>
      <vt:lpstr>Knowledge Spillover Theory of Entrepreneurship</vt:lpstr>
      <vt:lpstr>Knowledge Spillover Entrepreurship</vt:lpstr>
      <vt:lpstr>Silicon Valley Semi-Conductor Spinoffs</vt:lpstr>
      <vt:lpstr>Microsoft Founding Team</vt:lpstr>
      <vt:lpstr>Spinoffs</vt:lpstr>
      <vt:lpstr>Two Dimensions of Knowledge Spillovers</vt:lpstr>
      <vt:lpstr>The Geography of Innovation</vt:lpstr>
      <vt:lpstr>The Cluster Context</vt:lpstr>
      <vt:lpstr>Stylized Facts for Geographic Clusters</vt:lpstr>
      <vt:lpstr>Example: Silicon Valley</vt:lpstr>
      <vt:lpstr>Stylized Facts for Geographic Clusters - 2</vt:lpstr>
      <vt:lpstr>Stylized Facts for Geographic Clusters - 3</vt:lpstr>
      <vt:lpstr>Stylized Facts for Geographic Clusters - 4</vt:lpstr>
      <vt:lpstr>Industry Evolution</vt:lpstr>
      <vt:lpstr>Stylized Facts of Entrepreneurship Dynamics</vt:lpstr>
      <vt:lpstr>Theory of Noisy Learning &amp; Selection</vt:lpstr>
      <vt:lpstr>Entrepreneurship &amp; Growth</vt:lpstr>
      <vt:lpstr>Entrepreneurship in Evolutionary Context</vt:lpstr>
      <vt:lpstr>Entrepreneurship: Model of Occupational Choice </vt:lpstr>
      <vt:lpstr>Model of Entrepreneurial Choice</vt:lpstr>
      <vt:lpstr>Entrepreneurial Opportunities</vt:lpstr>
      <vt:lpstr>Where Do Entrepreneurial Opportunities Come From?</vt:lpstr>
      <vt:lpstr>Endogenous Entrepreneurship</vt:lpstr>
      <vt:lpstr>The Labor Market View</vt:lpstr>
      <vt:lpstr>Linking Entrepreneurship to Economic Growth</vt:lpstr>
      <vt:lpstr>The Romer Model</vt:lpstr>
      <vt:lpstr>Economic Growth Hypothesis</vt:lpstr>
      <vt:lpstr>Entrepreneurship Capital’s Role</vt:lpstr>
      <vt:lpstr>Entrepreneurship in German Regions</vt:lpstr>
      <vt:lpstr>Estimation  of Regional Labor Productivity</vt:lpstr>
      <vt:lpstr>Estimating Entrepreneurship and Economic Performance</vt:lpstr>
      <vt:lpstr>Knowledge Spillover Theory Testing </vt:lpstr>
      <vt:lpstr>Regional Differences by Growth</vt:lpstr>
      <vt:lpstr>The Role of Public Policy</vt:lpstr>
      <vt:lpstr>New Research Directions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Entrepreneurship Research: Where its Coming from and Where its Going</dc:title>
  <dc:creator>David Audretsch</dc:creator>
  <cp:lastModifiedBy>speait</cp:lastModifiedBy>
  <cp:revision>48</cp:revision>
  <cp:lastPrinted>2012-11-20T18:57:56Z</cp:lastPrinted>
  <dcterms:created xsi:type="dcterms:W3CDTF">2010-11-05T07:02:19Z</dcterms:created>
  <dcterms:modified xsi:type="dcterms:W3CDTF">2015-07-07T17:08:20Z</dcterms:modified>
</cp:coreProperties>
</file>