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280" r:id="rId2"/>
    <p:sldId id="321" r:id="rId3"/>
    <p:sldId id="282" r:id="rId4"/>
    <p:sldId id="339" r:id="rId5"/>
    <p:sldId id="340" r:id="rId6"/>
    <p:sldId id="337" r:id="rId7"/>
    <p:sldId id="351" r:id="rId8"/>
    <p:sldId id="352" r:id="rId9"/>
    <p:sldId id="322" r:id="rId10"/>
    <p:sldId id="323" r:id="rId11"/>
    <p:sldId id="324" r:id="rId12"/>
    <p:sldId id="326" r:id="rId13"/>
    <p:sldId id="341" r:id="rId14"/>
    <p:sldId id="342" r:id="rId15"/>
    <p:sldId id="343" r:id="rId16"/>
    <p:sldId id="325" r:id="rId17"/>
    <p:sldId id="327" r:id="rId18"/>
    <p:sldId id="344" r:id="rId19"/>
    <p:sldId id="350" r:id="rId20"/>
    <p:sldId id="345" r:id="rId21"/>
    <p:sldId id="347" r:id="rId22"/>
    <p:sldId id="346" r:id="rId23"/>
    <p:sldId id="348" r:id="rId24"/>
    <p:sldId id="333" r:id="rId25"/>
    <p:sldId id="292" r:id="rId26"/>
    <p:sldId id="349" r:id="rId27"/>
  </p:sldIdLst>
  <p:sldSz cx="9144000" cy="6858000" type="screen4x3"/>
  <p:notesSz cx="6881813" cy="100028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1F3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427" autoAdjust="0"/>
  </p:normalViewPr>
  <p:slideViewPr>
    <p:cSldViewPr>
      <p:cViewPr>
        <p:scale>
          <a:sx n="66" d="100"/>
          <a:sy n="6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C5ABD-6DE6-48B1-AB39-25EFB834EF81}" type="datetimeFigureOut">
              <a:rPr lang="nl-NL" smtClean="0"/>
              <a:pPr/>
              <a:t>6-7-2015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4C99-02D3-45DB-AA97-D609374B371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F6F8664-205D-43AF-AAF3-F8A38061D9F1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F63F651-F10C-4A6A-8787-1E2FF3D185A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4942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3F651-F10C-4A6A-8787-1E2FF3D185A4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sv-SE" sz="2400" b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sv-SE" sz="2400" b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sv-SE" sz="2400" b="0">
              <a:latin typeface="Times New Roman" pitchFamily="18" charset="0"/>
            </a:endParaRPr>
          </a:p>
        </p:txBody>
      </p:sp>
      <p:pic>
        <p:nvPicPr>
          <p:cNvPr id="8" name="Picture 11" descr="logo lund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Logo3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583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834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36613"/>
            <a:ext cx="17526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36613"/>
            <a:ext cx="51054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1275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6613"/>
            <a:ext cx="7010400" cy="881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1545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33375"/>
            <a:ext cx="7696200" cy="619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2758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676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6067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8459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8550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7188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0158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70464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8247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626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36613"/>
            <a:ext cx="7010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fld id="{D407E873-8E59-420E-BD04-666D5305CC75}" type="datetimeFigureOut">
              <a:rPr lang="da-DK" smtClean="0"/>
              <a:pPr/>
              <a:t>06-07-2015</a:t>
            </a:fld>
            <a:endParaRPr lang="da-DK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endParaRPr lang="da-DK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fld id="{37BF2987-CB29-43ED-A8FB-A61E86FCCF5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331913" y="404813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" y="134143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sv-SE" sz="2400" b="0">
              <a:latin typeface="Times New Roman" pitchFamily="18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539750" y="1341438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sv-SE" sz="2400" b="0">
              <a:latin typeface="Times New Roman" pitchFamily="18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927100" y="1341438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sv-SE" sz="2400" b="0">
              <a:latin typeface="Times New Roman" pitchFamily="18" charset="0"/>
            </a:endParaRPr>
          </a:p>
        </p:txBody>
      </p:sp>
      <p:pic>
        <p:nvPicPr>
          <p:cNvPr id="2059" name="Picture 11" descr="logo lund universit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Logo3Colo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nwb.cns.iu.edu/research.html&amp;ei=R9MkVZSaJoHSsgHIn4CYBQ&amp;bvm=bv.90237346,d.ZWU&amp;psig=AFQjCNFXci9s4H7zqfLKOCo0Od52NGf1Lg&amp;ust=14285630654387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916832"/>
            <a:ext cx="7086600" cy="3856906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GB" altLang="sv-SE" sz="2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sv-SE" sz="2800" dirty="0" smtClean="0"/>
          </a:p>
        </p:txBody>
      </p:sp>
      <p:sp>
        <p:nvSpPr>
          <p:cNvPr id="2052" name="Titel 4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632848" cy="1008111"/>
          </a:xfrm>
        </p:spPr>
        <p:txBody>
          <a:bodyPr/>
          <a:lstStyle/>
          <a:p>
            <a:pPr algn="ctr"/>
            <a:r>
              <a:rPr lang="nl-NL" sz="2400" b="1" noProof="1" smtClean="0">
                <a:latin typeface="Times New Roman" pitchFamily="18" charset="0"/>
                <a:cs typeface="Times New Roman" pitchFamily="18" charset="0"/>
              </a:rPr>
              <a:t>Evolutionary Economic Geography:</a:t>
            </a:r>
            <a:br>
              <a:rPr lang="nl-NL" sz="2400" b="1" noProof="1" smtClean="0">
                <a:latin typeface="Times New Roman" pitchFamily="18" charset="0"/>
                <a:cs typeface="Times New Roman" pitchFamily="18" charset="0"/>
              </a:rPr>
            </a:br>
            <a:r>
              <a:rPr lang="nl-NL" sz="2400" b="1" noProof="1" smtClean="0">
                <a:latin typeface="Times New Roman" pitchFamily="18" charset="0"/>
                <a:cs typeface="Times New Roman" pitchFamily="18" charset="0"/>
              </a:rPr>
              <a:t>relatedness and diversification</a:t>
            </a:r>
            <a:endParaRPr lang="nl-NL" altLang="sv-SE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91680" y="2420888"/>
            <a:ext cx="640871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nl-NL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Ron Boschma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nl-NL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Center of </a:t>
            </a:r>
            <a:r>
              <a:rPr lang="nl-NL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Research and </a:t>
            </a:r>
            <a:r>
              <a:rPr lang="nl-NL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Competence</a:t>
            </a: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nl-NL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(CIRCLE), </a:t>
            </a:r>
            <a:r>
              <a:rPr lang="nl-NL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Lund</a:t>
            </a: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nl-NL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nl-NL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Urban and Regional research centre Utrecht </a:t>
            </a:r>
            <a:r>
              <a:rPr lang="nl-NL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(URU),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Utrecht University</a:t>
            </a:r>
            <a:endParaRPr lang="nl-NL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KID Summer School, Nice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July,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1071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6912768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556792"/>
            <a:ext cx="7162800" cy="4967833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8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  <a:buNone/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hMSEBQUExQUFRUVFxgZGBcYGRwcHhoYHRwaGhcaGx8cGyYfGBwjGRgWHy8gJycpLC0sGB4xNTIqNSYtLCkBCQoKDgwOGg8PGi4kHyUtLC8sNCo0LS8qLCkwKiwtLy0pLCw0LC0sLDUsLCwsMC80LiksLC8sLSwsKSksKSwqKv/AABEIAOQA3QMBIgACEQEDEQH/xAAcAAABBQEBAQAAAAAAAAAAAAAAAQMEBQYCBwj/xABDEAACAQMDAQYEBAQDBgQHAAABAhEAAyEEEjFBBQYTIlFhMnGBkRRCobEHI1LRYsHwJENykuHxFRZE4hczNFSCstL/xAAZAQEAAwEBAAAAAAAAAAAAAAAAAQIDBAX/xAAsEQACAQMCBAQHAQEAAAAAAAAAAQIDESESMQRBUfBhcYGhEyKRscHR8TLh/9oADAMBAAIRAxEAPwD3GiiigCiiigCiiigCiiigCiikoBaKSmdXrbdpC9x1RByzEADoJJxzQJXH6KzP/nnTm+EW9pjbn4/GQzjoN0zux1q40HbVi+WFm9buFfiCMGI+YBxUXRdwkt0Tqbv31QSxgV3VZ3hSbJGckDH1rDiqro0ZVFyQpx1SSKi9cKIJ1xULHmZck45J5EDrPJq+7M16XEXa4chRLQRPvB9TXler0z/ijDs4DBfPDQdgYNBwOg4HFbzugxILEkllBzHrwIHFebS46q504y0tS6Jrk3z78Dpnw+mLlZmlopKK9o4xaKSigFopKKAWikoFALRRRQBRRRQBRRRQBRRSGgGdVrUtxvYLuMCfWCfpgGmV7asH/e28T+YDiZ5+VJ2m1uFF0IVJAG/jcZAHseartTb0g3Ky2hgK0CCo6SV+GPmIqupbAvlYESMg0U3pwNoAAAGBHoOKcqU7gKyv8Se0HsaE3bcB0uWyJUMOY4ODg1qqrO8PYNvWWGs3SwViDKmCCDI6GokrrBpSkozTltc8m7MF29aOsa4BqYv+FtRF3rbUFpKBTgyOZMwDg1bfwq1qXdffdLS2p067lVmYF943MNxJE+kmrl+5a2L2ks29RfFs+KNvkjyg3BI2Q/mY5aY6RVx3V7h2NA7vaa6zOoU7yDABnEAdf2rGMGmj0Ktem4SS57eVzS03qNOriGEinKK2lGM04yV0zzE2sopNX3Y0zOrFMsdpO5hIgwDBzVnpdAlv4BHT6CuL11GYQQSjgGMlSRwfQwR9xUuuanw9KM8RWNsbY5dC7qSas2FUur7P1ZYlNQIJwCgG1Z54O4gRjE+1XVRO1WIsvGMVvUnog59E2Zoqz2Nqz/6sx/wZkgg9ffA9vWpD9makqo/E5E7iEGTukccYgfTrNYDvB3lOn2sRcaWZQAxUCOSSOT6D0rU91dSxuwWY4PxcwQGE+4muCHHylobhZSdt/wDho4WNPo7brbUO29gAGaIk+sdKeoor0zMKBRQKAWiiigCiiigCiiigCkNLSGgK3t7RNeteGseYgEkTCgySB1OIHzqnPdYzh8TOV+eCBg4JHIrVUhFV08wcWFhYiAOB7U5SA03cvQ20AkkT7D502RI7VJ3k7Lv3vD8C94W1iWyRPEHHMQcHGas9zAyxEe3T0ryj+MurvjU2lJZbGwFIJCl5O+fVgNv0PvWdRpxaZ08LByqqzXrn2PTb+i8S9Yu7o8HxNykZO5dv09a77G7LSxbK2wQGZrhli3mcy3J49qw3dW3r7/Y/8u74d3eRbuXASTZESJIJIndBg4H1r0SwrBVDEFgBJAgExkgdM1MG28lKsdHy352+n9OhcBJEiRyPSeJ9KZv3JIAYghl9p5Me8xTWrtmLmzyswA3DkYI3DBkgZAPpTWktFbaBnNxlQS5AlmQ5JjAJ/wA6iU8WM1Eins111j3fF/luLYNrb+aY3T1MCPr7CrFLzOhgFMES3IiRIA+U81X63XO10Cx4bKl1FvycqIVhHvn3qwt38IsGWEkY8oiSTnGcfOqanrerovvj+lVtgZ7Lt7rSzda513fCehAI5GIwfWpHaKTaccSI+vQffFCXgABjc0tHz6/IYE03p1JMMdwtn4jA3N8h/SDH/aolZw+Guat7fonYo7nc0sSd6ickbZE+uRg9JFTuy+xBp3BLrmR6FmNT01Nxrrps2qoUq5M7p5gdIIjNM9pO1vYy2je82c5XGCMQM4/1IwjwVKLTinh82+XfkWbezLKiqe12zeLhTpbignLEyAMeg9/0rm125eO0nS3FBmZOQACTgDnAj5/Q+iZl1QKoB3jvf/aXpifn8pX3HMH2nFXWkvMyBmUoTypMkfOgHqKKKAKKKKAKbu6hU+JlX5kD9/mKcqNrOz7d2PERWjiRx6/sKAD2nZBjxbc8RuHTnr7GubfalluLiGY/MOsR+4qrfs7QIrFvCCzLMzfSCScADAHEACnrHZ2jYgotpiYggzMQRmc8CslXpvaS+qLaX0LiikIppNP6sx+taO/IqOMQM01pX3At6/t0pk37Xi+EfjiYIJx8/WngNh9j+h/saz1XyT5BrdUltCz4XriecVH11rfaGxUceUgOJEesGpOoUNCkAg5IPoM/vFc29UrK3ICkqZEccxPT3qJfNeN7L3Cxkou8PfHTaGbd1jvZCyoqkmMiPRRIMSR+lc9yO9z6627XLPhFT5ckhlPBBIHy9Kc7zd0NNr03uCHC+W6h8wHMejDnBHWpnZHYNuzpVsIW2qIDSQ3lMgkiOuY4yRURxLwN26fw9vmJPZmt8UM0R5ivM/CSJx8q4tq4dxA2qZWDkqwyPaCMVz2d2grNcAiFcISuRvOWXHEE5J9akfjF8bw58xUGPlNIxbSvvkyIlvTJa0wVBtUKDyTkkEkk5JnqalOAFZjAJAHuAeB+s1Esdml1vb+bjHaf6VAAWI9wT9a7vdnW0XxGfYQVJbdtUsMCZxBJ/WsLVJS1pXuvHx8N8/8AS3ypW75D947Bvgbz5V9p4Hy6n5Vz2RrVuW5UMApIO7qeSfrzSvpy7KdwhZlSMzjEgj9s4phSXfzsC1tjFu22CCIHiT989avFSUtXLZFbITUDUtqbbWygsbSH3ck9I6+kcdanXxc2tsKboO2QYnpPtNPZo25mT8ulbqFuYc72xt3kptXafZa8fUC0wBD+GSAzY4k8CPQ89KhCwm4ka5sgA56Akx8WBJj1jrOai/xMZxp5tkhwrkEc42kx9JrybU6y6QTv3nH53HtxJjNckq9RTcI2srb77HXChCUFN3zfbbc947CsBVbbea8pbBJnbjiZJ96sxWU/h1rxe0rPBHnIIPqAAa1YrqozlOClJWZy1YKE3FbC0UUVqZhRRRQBXF34T8jXU0HNQ1dWB413n0mo/Ert3shh1gyVZAu6FkTAzABOWM4x3/Dm3fOr34CLFtp8u5viVtq8t6yZ8/PAHpWq7q2Li7bgLLzBg59eMH3pzQd3LNnaLY2hTIUQB+grwaXDcVHh40XFXVk3fknv5/02lpdX4ik7dPH9E6bn+D7kf5Ub3/pX/m/9tPU1aunho3DmOI6EV7Oi2NT9v0Z38Bi7G4FkG44BkT9DzSaiChW75QYzMdeMcGum11o2jdJGxQSSQcAc9JpbukV0iZVhwciP3/WsnDVFuL1Jrws/pYsmk7PBBs6lrKt4gLbSltDgF9zQvtOV+3Sp9xJcqfhYSfeMEftVZp+zbgvoLjb7dvcyE8kxtUMT8RUM+esiciTb38AH0P6cH9M/SrRilDe9m98c35cvQhvJG1ltTbdGYIkASDEcR19YppNWqC1ZN1RdbChuWC/HAnmJ/wCtOX7QyxAywB+UgfoR+9UPa2tT8YReTwrdoBl1EwVJ24mPhY+Uryc+tWU7NJrwVvHYnS3F25Zd/cu00iIX2qFzvMCJODJ9SY5p+8k+IRgxtDAZHXH1P6Uxpn8U3hnadoDqRDArkrBJEcZqInZj2TFty4JXyMYGWEt1khZPvFRp+Vtvr+QrFxuCqBziB6mK4ayGEvBHoeB9+T70xprss77gUHl+E7t4JDfSYAEcg5NNtYIV/EuE7izCYHhLHSOdvMnrUuXPvvvxGkeW1bLtcgksADhjgcY4o0+mRWZ0tkM3J4/c09okAtoAxcBRDEyWEYJPUnmaXU6tLa7nIUf6wPU1Liv9OyK2zZHA1DbiDbIWAd0g59IGfrSPrxO1Bvb0HT/iP5f39q5Cvc5m2noPiPzI+AfLPuKeXSIAAFAA9P3nmaj53tt49/dFrRjv332yFqexheg3WJI4C4A9h1PzP6VQdudy9EAr3LNy4QTG0AngnMAT8vWtfat7REk5Jz+3yFUXe3XC0quzFVAJMT6gDAyTJAA965uJVOjB1XC7x5u+Ny8a1T/KeCL2b2hZ0ieHa02oUGCBsxkGOOOK0eg1gu21cBl3dGEEZIz9q8lvd8dS7hbSldxAUEksW/Mp6Agcj8vUggivR+6Ju/h4vP4jhjLfQGB7DipocR80abjpvsr3ffqUnd5bLuiiiu8zCm9RbLKyglSQRI5HuKcooCg1XYuybr6q8u0ZIP5c4jM8+nQfKodzWW/5f+23sAJgHLbjDnHQwPTiZrTalAUYMAwgyCJB+dZNu9dsvs/ks3UBC0c8kSBgnn3rj4jjIcO0pJtvormtOjKom48iXp2R2S3b1d3cVkEA+bLMSCcHr68VY6bQul5Sb9xhDeQ/CePrI6f9yYXZva4e4sC0ZMSoyJ9wavNQYE+hB/yP6E04fi4cTFyp3w83wROm4OzO2fPX51B7R0lx3TaQqLJMcsei/wDCRzU5WkVB0uqvOqt4WySdyu3mAEgEQCMwDn1roqJNWZmtyRdursPGQYH749qT8HDs6s0sACpJK4mIH5eeRWT7/Xmti3dttscMVHlEwQd5ByM7VBrLdsfxEv3riKhW3tO6LbZ3DjdPIJny8es1EbS76Xz3n80dVRk4eF/z+LnoOu094C4dM4Fwq8JcggXCDtIMTExI444qg/hme0wl4dpFjLgW95UsDB3/AA/kPlj6xiq7uz33Q6pkeywa9m5sUkM4+F1X4lJEggSMAiINazXdubELGzeKqJJIVWCeuW82YhTBP61VwdLpZ/TvvBvZt2az3Yft3777raKE2/7xxIPmyIxyJg+4PtTWpsWXW5vVGtcvu/qUkMGnHl4n5elUmo7zJbPiujzEKQjJdIJwFB8l0biMbpGTmoOu7zWyrLq7qA7AyqNwUH1dCAzsDtJUSsdPWJQuoySs1t1vtj6kOVrp/wBNfodRbt3bllNqFV38QsHO70OZmuOxu2F1FsXVO5cxx+UsvTHMEexFea94O0v9m04WbhDHxVMrb8MkgQCNyqfIxUQsKPKCak9g9qmzp9U9ry2juFtOGPJW4rQASfluIAMeWK6FQvR1RfPtGSk1JalbB6dePlGcDj3PU/v+vtS2RuXzDkeaY46L9sn/AK1jdD31uXnxZXw04yxge+Mt5TAjMGBU6zrb2oU7nVbQDgsMbnJIQw3X4SPpPWuCU3HDWO/b8eZ0UoqotSfdzQfiGuECzhV/N+U9MdWA9oGOehdfQLtO7zs0As2cEjAHAHsKgdndomQhZmNqLbDy+bp4hOIgKSQPWp9+9uVSGKAPJJESqyTz0Mc1otLjdu772IbtiOxIualVBLGAoBJPAFOBxEzjmfaqu5oxehuVJmPyt/SW/qAGQOpqaujGN3mjieB8gMVqpyf+VjvvYzsL+Kn4AW+XH34+01W9t9jPqE2lkEhhxMT1z8RHyFXNQ+0dY9sDZaa4SchTED1qtSgqsdNR38sBOxRaTub4YGzwxiJzMe5iTV52VoTaQgkEkzioFzvBdVSzaa4AFkmRj5/5joPXirmzc3KpgiQDB5EiYNY0eBpUqnxI3v4u5Lk2OUUUV3FQooooDi8sqR7GsDe7rGP5Sva/wgEpMHlOMEziOM16DRXDxPCyrTjOM3Frpz80awqKKaauYHu53Ue1eW45d3BwSCFURHE5x6/StvD+qH6H+9P0hq1HhZQu5zcm/T2WBOpq2ViLfvlFLPAA6rJM8CmLO61bJu3evJzz0HUmelcXu0w1wpbG9lMGcKG6bj1jPlEkn05pPwwtt4l+6pJICsYUCcbVkkCTPGT1Jpa8tSbdsb/W+Vfp4epS7fyxMh3+R30y+Ijnc8hoyEUT5gP/AJZkyMzgzERXnN02IAGwN8SmfaAcdRnBr6DuWVAMifWcz7ZrM6TuXprF3xSgZlcMsgeQmYVfkSDn/D6VpBfDw2/R/e+5k4yc1JttJp72St4Lrt6lD3D7DvaVxcew48QAAxJUsZJZdwKrAzORIxyK1iAWN5uXVXxGOzf8IJn+ojP3wK51aad9ZYe4zrdVW8MAkA488wORPtTPa3bKLaL3NPfZVMjeLRg/CCoZievMdas7Pn5/X+F7uGqUuefT9Lb0G3tWolLljxdgDeYFHCqxUMswBkk46TWM736ezeTyWV8a3n+SxiGHO1llCCFICg/Oova3YGoTdduGPEBBMrJkQBtgDicCMTkUz2X2Tbt6rwtVvtqxjcPIA3xLuYYXj4eMiu2jGnFupGpd4wvpsZOUniULb/spdZcdBdtylwG2hU3GkqTtkgnnJnPWKe03bYWzctutsMQhBQoF3B22hn/KqhhIUEtAEgCDZ97u7+nSPB1du6pxt3qWBkRuMnasTmIxEZFUHdi6V1CCGubmtpg7QCx2hWxE+x6A1106UY0nJK+U+l8Jd9fMipVc56ZeXXH/AD7G07K7KIt2TqXtot1yFZDvgFfJMypJPtjcJ9BpdH2WosP4hLbC+0AmAVJBbPl3EjkyY4rK375/EP4drbd07gMPK4uIBlwhAACHaDBJExEiRe9jl7gZxvdN3wC6bZJJLNmORMkeXJrwuJg4VI4WW7W2z1V7dP6dlCT0yV8K1uuO/oavT2iwFxVglMK2FnoW6sf70zqdIxYPqLiFFElFDBZGROTvgwfoMVB7LWw2pGwXUZFPkchQoMb+JJJwec+tSu3dRqLS3DbRCpUKpRou7jPEqQY5A5ommm115eHl+yXTcpJf8+5e2rUcTEAR0Eeg6U4TVLrdaVsB7jPZCrLdTMDkhT19CK60fZ63FtOdtwFZYtubdIEFQ7eUT6g1sql3aJX4aSvIm3O1bQMb1J9F8x+yya82/iN2hcbVILbXV/lqFXcbcks/mIJGMKPckV6lbthRAAA9AIrF99O6fj31vm7aRRb2w5K8FjzGRDcVFSMmup1cJUpwm3fTh2e+Tzuz2hfJK73DGAu65cwZEkxxI+0+1esdwLrNoU3OXIa4NxJMgOwGTk4rHXe6xYf/AFWljeSSWcmSdsT/AEz/AHJrb9zdAtnSLbW4lzaWlkMiWO6B14I5pFfMrK2BUm3RanO7ck1z5O/4L2iiitjgCiiigCkNLRQGa1Xfywjsmy4SpIJAESMGM1Bu9+LdxoIupbwPLG5vWTMqPYZPqOKy2u2/ibu7jxHwDE+eDn2BJrjWbA4CAbRGQIj/APr5n1rgc5uGrUjlbk6evUj0rUaO2ht3MJbtkmOBJBVW+m4/eae1YsPtW5saWBUHPmGQfanblsPbUFdyttkH05yDXOk0qoNgGEPlnJAORBOfb6V0NSTtHZ9ff29zsi7ZKm1qdS+quHHg2m8MIudzEA7iTxt3Cf8Aoae7S7ATUJ4TFiocvIbIf0PqDPHSrPYiMWkAtz7n1+cAVF1Xa1u05XLOwDC2glj0k9FHHmYge9W+Gm+oqSU42klYpn0+tGqtBvCNsp/MZcDHxHJ3D8oHSmW1Nq1qHVN73Gdn8MEl2JABME7VtRETH7Umq1969qvBZbqiBcC2zjbIVlN0RBiTC9fzcRZWezNNbKt4SqVLEcyC0BiCTJJAE8/3T0U8Te+f1n9GFOLd3Hrz5eX/AEr7uguamVvqdikMLVsiZ6S5iDzhdo5kmpFywotlPw6mxkkfyVCgKQ2/znfmTPP2rq7r7Nt2veKm0Jwu1n8uY9zwIEnIqjXtPUa4M3gl9M1pttveiyZg+ISs7gMwI245wamMZSjdu3t5Llnu5q2k7b+/aPNtbrrVnV+SylyzbkBLrCGEGJI52k85JgT6023ay3rTC+S1xRbS2AAqLbGQXg/zGklRORkzV12n3duIS1xTdDGApQqVxLMDciUzBb2n3pvs3sUXLd2ytvxGRHuXQ9pt6vIW2oLFSdyyy8ny8Zx6ka0f8qN7Wu0/fr9r8jJapSy2ujec9F4fYXQ643L28Bwng27NxoAXcJEIQMDiCT6zzWi7F7TYOVsXNKodl/lElCoMbmG5pYxjBbHFSu7+guazS2Q91UsoSPDRdrHwz5d/9JDKSRAPB54uu2OxdKLRQ2rI3FAEOxd+2MAtwdgInmOs1jUjCVS76Wtusea39TKLxb357fYkWNOy3CALpUeYu4kHdIhH9RGQc+9daHsizdtlGuXCtshFJfIYEkODAKvJK56CmezQ/h7LCgWf925tfl5ISPiHo7L7+bkvdodnB7DJLK+woLkuTBIYzwCDAHyrz6sEpf5v9f0dsarhDDz6blxY7LUGfEuOsEbWfcpn1B5qeqwIFZfufpPwtpkutl3lRBg+XhfU4M/KtH+KX/F/yt/atY3au0YwqaopywPVTdteI0r+FS+gyJYTuIIOCIGCRMzzVn+KX/F/yt/aovafaSW7TXGJCW1LMdrYUCTiM/KrWZLkioOkuNzobRHABYTAE7T0PmkDpicc1P7FDqdv4ZbKsCx2tORCiYHJHH/CfacP/wDElt4bHhm4U2eF5gRMjf8AifY+bZtPSvROy9Uty2txDKOFZT6qwkH7EUsE8k2iiioLBRRRQBRRRQGYOiuXHcnR6f4j5nAk5yY5M5z1j3rk9kXZn8HpAQRB9cjMYjqfpVP/ABL7/ajs+9ZSytoh0ZmNwE8MAOGAFUr/AMS+0QrEJpmMygAbK5k/HE4HFbx4OU0mkjlq16NN2ng9V0rMUUuArwNwBkA9QD1qv1mutJcO4szkALaWWZoM7to4zjcYAjmqHuZ23qe0tL4lxksgOyN4QO5ojq0hOYxJ9xWl0ejtWQVtIATk9ST6uxknnkkmsqkFB/Py6G6k5f5K4vfvXCjh7FsKDCLuZpJgG5kIcZVQTn4q4sC1a1a2bS21HhF2G1y5O4AMTw3zYzVpc1Btui7bjm6T5lHlWB1/pBjHvSW0ubRvIZgMkYn/APESfpurGUm1b2JUVfcTVLvgN0IYcjI4wCSflxVN3ge8yNatWyxdTLGFWOGUNM74+3NTNZob7XLTo+xEPntARvBj4jPQfPHGag9pdq7rw09u25u5/mFIS3HlZhPO0NiMEkAnmsFTnN8yZzVmtvpnyMnpu5aNacKWGoVh5j8CnllWMkqIUnOZ942HYune3pwrW9jDBQsCsjAIM4tmN0cxzk0/ZFqybVoMASDtWcsBlj79ST1mnnK2lAYn1lzMyZ5+ZH6dBSrUqVczyuXfiWpUoU/8rPMqtWmpu7fCexBkFmDPDT5toBCzzyZEZivP9bYvWdf4n4i4bt1wty3ZDS6gkYIlTwsL0Htk+qNYUAqT8QO4dACSTPuZn9ay/eHTi3fsXrdu67WZBQKduwrgmYXdkQZJ48p4GvBVFTm49fBe5apG6TfIr9N3gbUXrlq3cezqLdwsu4FbYtjB8VJy7EtjmWBkQRXR7Kttc1N3U2hcvM8fm2KpUKhQsZO8CZIw0xxVl2T2U1pmuvbRm1FwsxZiSiN5ggEEFgTHoQOlaXR6dTaKPsZYIO8DIPMx7c121KujbHfoYqKla+e/UpuyLl61bWx+GCoFMO2oJBHJkhJByce1WTJfe4rsPKAcLd8oOcwLcNIxJOBOByXOzmHhgK4ugEhXBBlQSBJnzEAQWETzT2msnG8EGPMwECZxGSevWvNfxFJp8+ee7my02VuQWn8wUbd3OCCR7zE+tO23u22gqpSCd26CDIAER6SZroWRu3B4MRJXPyk9Krf/ABS+NSlo2w1t5HiJPSTmZgAQM89Kim3BZz5fku4Obxjn3cutPfJknaB0gmfecfKmu0NrKQ48m1izGNoA9cyPWfaojd39hB09x7Pn3MoJZX6kEMTtk9RH1xTpVrwuW7tsrb+H/jHX5D3rp1PkslNMebx7lZb0GkbTqquuxwLSvvO8k+UAOfNv9+ZzV9odILaBRgAAAewqD2R2KtkFUA8MZCsJbeCZbcTkERGOlWwqYuTXzETjBS+S9vEWiiirFQooooAooooDyf8AjH2Jdv6nTFLd1kFtwWS2zwdwMHaD0rFXexNUtoJZtakAYhbF0T7yV6+le76nu8HLE3b43EkgOQMziPQTx7U2ndoBi3j35aN3mGQDIEgT7fLFdMOIcdPh30KShGUXFpO/W/tm3sUf8JOz7tns7bdR7bG7caHBBgxBg56GtktkAkgZPNQ+yOzWsqwa61wk8tOPlJMZmp9Y1J65OXUmMdKSG1tnMmc46QPT3pSwGMSeB+9F1iFJAkgGB6+1cWU/M3xEfb2rK9nZFiut9qlVuveUW0tkgCdzNHDGMeaV2ryZHqKat6G8Ue4WW3euQSWG7YgPltjI4BMnqzMfSuE337itCNbsP0kB7okMy8yLfwgdWn+kVaX1t3ArFvKrSCGgTlYMHOTweoHUVpJpJx5szS1Z5d5IliySfEcDzMNg2eZEKwVbJzPJEDiur+iRofYLl0IQu6MKYkewJUc9ag6i6+j09wg/y7ZRUNyXhIUFjkMx3sRBPSp+mN02wXAUkAtBzujIn0GR61z205j33+TbzI87QCRDkjynMHqTHLeg/wC9Q+1kH4e7IL7wVOfX5ffHPyE1I0+nuNcuM5UWpGyAQQIyD/UZrvVaJbo2sPKTCj09SfUx+9cjUYzUu++n08tISbVmZbsW5cOpRAzPasyzlowx3BFDAAzDMYzgD51oe30drMqQyblJVwSAoPmkAgsBhiM4BweDV6zskbWuQ7TaCbAYDDBBMRviT8U/KrVO1CwTYBcUoGABAIJEiQxEAgqMmQelempKburX/F/6c7vm6+hY2tYNoDIswMAggH0mBI94pxtJbE7jBOTBj7Csine9n093UpZ/lWztIa55ztMXDgFYG716Hire7da3tuG7KCZUlERpHl8wWcEjMmc1SpSd8LJKk0vmLPUatlI2bnMfBgGJifWBjMVLRDMwonnkn7/OouitXQWLtZExtVFPlHXJILZ6wKlWLh+FjJMnAxGOsR14qsU+Za6H6KqO0+zHd9w1F22MQqgQI5P1qFe0pQefWXVk++YGY8xj/KcCYI0s2VujSUCqbsvRNuW4NS9xPNgjDSPnGDnj1q5FQSLRRRQBRRRQBRRRQBSGlpDQBRRRQCGvF+7He7tLXXbiHV+GqiTttITDNthcCCJ5mvaGrx3ur2LqNCtwtoLj3WJDOL1kLAMqM3MQRJMTXVQcVCeFfFr2/JlJNyj0zftHSd6dbpO09PovHFyzusKQbSL5XgEeUSIHWa9cuWl2kFQRzEA5mePWc15V/wCBajU63Sag6K5buLctNduG9bK7UaTCqxLQOoivWqjiHGSjZZtnbf0Jgmm+nLf8lfqtMGEMAJIhYHMzn144ptdXbcMNylJ88GY3RAx0LE/an9dZfaxtwz427sACQYpl1Fr/AHaqp2iEHxOZ+IAYUHrXmaGpYXfe50J3QW0O2DBAyABGCfKOeSIHyk9a51GoCKzHoNq45Zv2z+hFPJeVsKwYgwSP6zz9hP6Uz2n2eptOAIiG+oZW/dVqYU9U8kt2GWQeCF6So/QUDs0PtYQrQ2Qo5Igg/USPrTd28HEIZ2MNw+kT8hBpy/2nbs25uttXdAbJgnjj5TXPTTjVctse3d/uXldpR6sy47J1SNds2W3LbFvZbcqnETPlh0JB4IzMiYNSuyuwr73bniXkKAldttQrQcsPPPhiWjyzIjIrSlS1zA5HmI6HiQfUj/KpdrTDMqBEAGckACD7GZH0969H4kpK6wzC/JkNtD4Za7asqbm2MmCRiF3TAGB06VPUvHC/c/2riwLm9g20pC7CJ3Tndu6ekRUmoi3zIcbPBU9vvc8BynlYCQQZ6iemMTWItveulQxZiCeTJGRmOR716VctBhDAEehpu1oba4VFX5AD9q6adZQi1Y550dUlK7x9PUh93bJSwqnnP6kmrMUioBxSisJO7ubpWVhaKKKgkKKKKAKKKKAKQ0tIaAKKKKAKqtR3Y07uzshJYyfMeYInn0Jq1ooCs0fdyxauB0UhhOdxPIAPXPFWdFVva/ePT6Xb49xbe8wu6fMcYEAzyPvUN2BYnmlqi0nfbRXSot6my5YgAK05JAAPpJIGYyQOtXimiYKzRaHZqX2rtTYvrBcs27n0AX/mp7WJFt4WNx6dSSB94ip1R9d8IHq6f/sKtzJ3ZFawqLwqlh5uOYz8+ai6fSKb5Vwrq1lORjcjEjHQ+efpVutgSxknd0JkDEY9PpTN3SqMxjmPbAMfv9KwcFFuXdi2pvBF1nZamJLCPhZWKkE+6nE/Y+lLZvNZt7r7naoks0GPYlREjietTCrD/EPQ8/fr9ajtoLdy29t8q4gqcY/11FQlpeH336kSlJxsiRoO0Ld5A9tgynqPbkZyDUionZfZdvT2xbtiFEnmSSeSTUutle2TON7LVuFFFFSWCgUUCgFooooAooooAooooApDS0hoAooooAooooArK99O7NnUp4jrF2zta3cA3Mu1g5AU+UzHBGeK1VVHaOpuFh4V2wq7TO7J3ZI4/Lj7TUNXBj7vcgad0e1bB33mZkN5tqNce238tAgWBsPPAAyYEeipxVC76jft8fTxgnowXEx0I5z7ir23dVhKkEexn9qJPmDusN2j29f8Z1D4W4QBC4gwOkmtzWA7X7vX7j3gqtDO3mUqcE/PBg+xFXia09n15dsRO9OpwfE+6r/at07NKQsg/EZiBBzHXMCPevPdP3XvoI8MgCPQAHqT5zE4kYGPc16OoxUzSvgTeqEW1Z87W/A1p25XPlxx05Hzx+1M3dOxugz5NpBHo0gqw6gxuB+lTK4tOCJBBBJyPt/lWWlWsZ3zc6URS0UVYgKKKKAKBRQKAWiiigKXV967Vq/4Vxbiy4QOV8pYhGgH5OPsfSpNzttR4oCsWssqlREncFIZc5Hnj6GqntnXKLzD8W6bYJQW923AyDtIGDJ+tQtd2mEQOdZfKm4LYK21+KBzwY8wP09KAvT3ns7VaLnmLADw2ny/FIjAE88V1pu8lq4+xRcmSMoRwJnPTEevtVLe7WRdyXNXdVkuTu8MztKiAYEEbs+8xT93tC06H/abo8NUBcK4k+fzQsTJGcdI60BYWe9dhojxMx+Rup2+nr9voaD3mTxblvZdJtrJIQkHJEL/AFHAMf4l9arNR2nYNzf+KuKDthAtzbP0iZ2niOvvRd7Ytlgo1d1ZZ2P8sk5javwwAIYgRMH60BZW+9VogeW6DMQbbcxJ6enXiuX72WgJKXZx5dhn+0YOePuKr7WuCMGbVXrijazAWz+YrAPUYPHHPWuLuvXJ/HXAGgj+UTAJicg8wR6elAXF7vNaWMXCCm8QhyIDAfMgzSWu8tpioC3ZYgCbbAcxyRGKrH7SDqCmrddijefD9xO7GGh1GMY+dc6fVq5ldddaJYjZAIQhmHAjBA5z78UBYt3qslQYukNxFtsiYnjj96r9L+DHiRbugKAYIYQNw8ydR5mk9ZHtXX/idtlZRqrqwxuBtsbVG47BiCBtPrMDmjU6y2yKTqrvlUAlVZS7Abp6ASHGI6jOMAcP+BChjZueddw8rmQZUDn0HHpVz2HeslXFlGQBiSCpElsznmR/lVK2oQWEH429EsQ+1txjdjEHmRmRjpVj3Z1CuHK3rl4eUy4IiQcCf9cUA6O8Ft7nhBL2Syk7GAkSDnB5HIxkZqk0+m0TmPDvCFYtuVgIAk7o8pO3+1OanXLvj8ddWHPlFueGkgkAyACB8veIsdNabUE3E1TlC3whNoAjgTDRPXrQFS6aE7Ts1GfMAFf3Hpx0jj061a9n9tWLdnaouhbUCGViYJO0+sGD8op+x2PdX/1V1oUgAheowfUwc5osdkXlJJ1LnMwVX7fKgOrHeG24baLm5E3lSpHSYBOC3tNcjvJb8MuVuiCAQUMgkE/IwAcigdkXtoB1VwmQd21QcDjGInMGfShOyb4n/anOCB5FwSDB94mfoKA7TvBbZUKrcO9wgGwgyYMmeAAwMn0Nc2u8lsq523RsgsDbaYJ2iIndxMDNcXexrzKR+KuCREhVB+ft9IpbfZN8HOpcgFSPKJxu3A9CDI+1AdWO8tpmKgXBAmSjARtLcx6A49vcUf8AmWzsDRcgsFA8NpJI3YESRHWkXse6N3+03CDwCBjM888Y5/tTZ7DvEgnVXCVMiFAHvIByORHvQCnvVZgwLrRExbbrH7TXa95rRMAXCYc/ARhRJ59eB60mn7HvKwJ1VxhIJXasH29hGMf9+R2Hegj8XdyInavpH/X/AFNAOXe8tpduLp3LuEW2OJK+mDI4+tS+zu0VvJvUMBJHmEHHNQl7HveXdqrhA3SNoEyCBMGcf5fWp3Z2me3bCvcNxgT5iAMTgY9BFASBbGcDPPv0/YCjYPQUUUAu2jaPSiigEW2AIAEDjFGwegoooBdopBbGcDPOKSigFNocQM44oCD0FFFALsHoKNo9KKKATYPQUoFFFAGwegoAoooBaKKKAKKKKAKKKKAKKKKAKKKKAKKKK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09700"/>
            <a:ext cx="2857500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412" name="AutoShape 4" descr="data:image/jpeg;base64,/9j/4AAQSkZJRgABAQAAAQABAAD/2wCEAAkGBhMSEBQUExQUFRUVFxgZGBcYGRwcHhoYHRwaGhcaGx8cGyYfGBwjGRgWHy8gJycpLC0sGB4xNTIqNSYtLCkBCQoKDgwOGg8PGi4kHyUtLC8sNCo0LS8qLCkwKiwtLy0pLCw0LC0sLDUsLCwsMC80LiksLC8sLSwsKSksKSwqKv/AABEIAOQA3QMBIgACEQEDEQH/xAAcAAABBQEBAQAAAAAAAAAAAAAAAQMEBQYCBwj/xABDEAACAQMDAQYEBAQDBgQHAAABAhEAAyEEEjFBBQYTIlFhMnGBkRRCobEHI1LRYsHwJENykuHxFRZE4hczNFSCstL/xAAZAQEAAwEBAAAAAAAAAAAAAAAAAQIDBAX/xAAsEQACAQMCBAQHAQEAAAAAAAAAAQIDESESMQRBUfBhcYGhEyKRscHR8TLh/9oADAMBAAIRAxEAPwD3GiiigCiiigCiiigCiiigCiikoBaKSmdXrbdpC9x1RByzEADoJJxzQJXH6KzP/nnTm+EW9pjbn4/GQzjoN0zux1q40HbVi+WFm9buFfiCMGI+YBxUXRdwkt0Tqbv31QSxgV3VZ3hSbJGckDH1rDiqro0ZVFyQpx1SSKi9cKIJ1xULHmZck45J5EDrPJq+7M16XEXa4chRLQRPvB9TXler0z/ijDs4DBfPDQdgYNBwOg4HFbzugxILEkllBzHrwIHFebS46q504y0tS6Jrk3z78Dpnw+mLlZmlopKK9o4xaKSigFopKKAWikoFALRRRQBRRRQBRRRQBRRSGgGdVrUtxvYLuMCfWCfpgGmV7asH/e28T+YDiZ5+VJ2m1uFF0IVJAG/jcZAHseartTb0g3Ky2hgK0CCo6SV+GPmIqupbAvlYESMg0U3pwNoAAAGBHoOKcqU7gKyv8Se0HsaE3bcB0uWyJUMOY4ODg1qqrO8PYNvWWGs3SwViDKmCCDI6GokrrBpSkozTltc8m7MF29aOsa4BqYv+FtRF3rbUFpKBTgyOZMwDg1bfwq1qXdffdLS2p067lVmYF943MNxJE+kmrl+5a2L2ks29RfFs+KNvkjyg3BI2Q/mY5aY6RVx3V7h2NA7vaa6zOoU7yDABnEAdf2rGMGmj0Ktem4SS57eVzS03qNOriGEinKK2lGM04yV0zzE2sopNX3Y0zOrFMsdpO5hIgwDBzVnpdAlv4BHT6CuL11GYQQSjgGMlSRwfQwR9xUuuanw9KM8RWNsbY5dC7qSas2FUur7P1ZYlNQIJwCgG1Z54O4gRjE+1XVRO1WIsvGMVvUnog59E2Zoqz2Nqz/6sx/wZkgg9ffA9vWpD9makqo/E5E7iEGTukccYgfTrNYDvB3lOn2sRcaWZQAxUCOSSOT6D0rU91dSxuwWY4PxcwQGE+4muCHHylobhZSdt/wDho4WNPo7brbUO29gAGaIk+sdKeoor0zMKBRQKAWiiigCiiigCiiigCkNLSGgK3t7RNeteGseYgEkTCgySB1OIHzqnPdYzh8TOV+eCBg4JHIrVUhFV08wcWFhYiAOB7U5SA03cvQ20AkkT7D502RI7VJ3k7Lv3vD8C94W1iWyRPEHHMQcHGas9zAyxEe3T0ryj+MurvjU2lJZbGwFIJCl5O+fVgNv0PvWdRpxaZ08LByqqzXrn2PTb+i8S9Yu7o8HxNykZO5dv09a77G7LSxbK2wQGZrhli3mcy3J49qw3dW3r7/Y/8u74d3eRbuXASTZESJIJIndBg4H1r0SwrBVDEFgBJAgExkgdM1MG28lKsdHy352+n9OhcBJEiRyPSeJ9KZv3JIAYghl9p5Me8xTWrtmLmzyswA3DkYI3DBkgZAPpTWktFbaBnNxlQS5AlmQ5JjAJ/wA6iU8WM1Eins111j3fF/luLYNrb+aY3T1MCPr7CrFLzOhgFMES3IiRIA+U81X63XO10Cx4bKl1FvycqIVhHvn3qwt38IsGWEkY8oiSTnGcfOqanrerovvj+lVtgZ7Lt7rSzda513fCehAI5GIwfWpHaKTaccSI+vQffFCXgABjc0tHz6/IYE03p1JMMdwtn4jA3N8h/SDH/aolZw+Guat7fonYo7nc0sSd6ickbZE+uRg9JFTuy+xBp3BLrmR6FmNT01Nxrrps2qoUq5M7p5gdIIjNM9pO1vYy2je82c5XGCMQM4/1IwjwVKLTinh82+XfkWbezLKiqe12zeLhTpbignLEyAMeg9/0rm125eO0nS3FBmZOQACTgDnAj5/Q+iZl1QKoB3jvf/aXpifn8pX3HMH2nFXWkvMyBmUoTypMkfOgHqKKKAKKKKAKbu6hU+JlX5kD9/mKcqNrOz7d2PERWjiRx6/sKAD2nZBjxbc8RuHTnr7GubfalluLiGY/MOsR+4qrfs7QIrFvCCzLMzfSCScADAHEACnrHZ2jYgotpiYggzMQRmc8CslXpvaS+qLaX0LiikIppNP6sx+taO/IqOMQM01pX3At6/t0pk37Xi+EfjiYIJx8/WngNh9j+h/saz1XyT5BrdUltCz4XriecVH11rfaGxUceUgOJEesGpOoUNCkAg5IPoM/vFc29UrK3ICkqZEccxPT3qJfNeN7L3Cxkou8PfHTaGbd1jvZCyoqkmMiPRRIMSR+lc9yO9z6627XLPhFT5ckhlPBBIHy9Kc7zd0NNr03uCHC+W6h8wHMejDnBHWpnZHYNuzpVsIW2qIDSQ3lMgkiOuY4yRURxLwN26fw9vmJPZmt8UM0R5ivM/CSJx8q4tq4dxA2qZWDkqwyPaCMVz2d2grNcAiFcISuRvOWXHEE5J9akfjF8bw58xUGPlNIxbSvvkyIlvTJa0wVBtUKDyTkkEkk5JnqalOAFZjAJAHuAeB+s1Esdml1vb+bjHaf6VAAWI9wT9a7vdnW0XxGfYQVJbdtUsMCZxBJ/WsLVJS1pXuvHx8N8/8AS3ypW75D947Bvgbz5V9p4Hy6n5Vz2RrVuW5UMApIO7qeSfrzSvpy7KdwhZlSMzjEgj9s4phSXfzsC1tjFu22CCIHiT989avFSUtXLZFbITUDUtqbbWygsbSH3ck9I6+kcdanXxc2tsKboO2QYnpPtNPZo25mT8ulbqFuYc72xt3kptXafZa8fUC0wBD+GSAzY4k8CPQ89KhCwm4ka5sgA56Akx8WBJj1jrOai/xMZxp5tkhwrkEc42kx9JrybU6y6QTv3nH53HtxJjNckq9RTcI2srb77HXChCUFN3zfbbc947CsBVbbea8pbBJnbjiZJ96sxWU/h1rxe0rPBHnIIPqAAa1YrqozlOClJWZy1YKE3FbC0UUVqZhRRRQBXF34T8jXU0HNQ1dWB413n0mo/Ert3shh1gyVZAu6FkTAzABOWM4x3/Dm3fOr34CLFtp8u5viVtq8t6yZ8/PAHpWq7q2Li7bgLLzBg59eMH3pzQd3LNnaLY2hTIUQB+grwaXDcVHh40XFXVk3fknv5/02lpdX4ik7dPH9E6bn+D7kf5Ub3/pX/m/9tPU1aunho3DmOI6EV7Oi2NT9v0Z38Bi7G4FkG44BkT9DzSaiChW75QYzMdeMcGum11o2jdJGxQSSQcAc9JpbukV0iZVhwciP3/WsnDVFuL1Jrws/pYsmk7PBBs6lrKt4gLbSltDgF9zQvtOV+3Sp9xJcqfhYSfeMEftVZp+zbgvoLjb7dvcyE8kxtUMT8RUM+esiciTb38AH0P6cH9M/SrRilDe9m98c35cvQhvJG1ltTbdGYIkASDEcR19YppNWqC1ZN1RdbChuWC/HAnmJ/wCtOX7QyxAywB+UgfoR+9UPa2tT8YReTwrdoBl1EwVJ24mPhY+Uryc+tWU7NJrwVvHYnS3F25Zd/cu00iIX2qFzvMCJODJ9SY5p+8k+IRgxtDAZHXH1P6Uxpn8U3hnadoDqRDArkrBJEcZqInZj2TFty4JXyMYGWEt1khZPvFRp+Vtvr+QrFxuCqBziB6mK4ayGEvBHoeB9+T70xprss77gUHl+E7t4JDfSYAEcg5NNtYIV/EuE7izCYHhLHSOdvMnrUuXPvvvxGkeW1bLtcgksADhjgcY4o0+mRWZ0tkM3J4/c09okAtoAxcBRDEyWEYJPUnmaXU6tLa7nIUf6wPU1Liv9OyK2zZHA1DbiDbIWAd0g59IGfrSPrxO1Bvb0HT/iP5f39q5Cvc5m2noPiPzI+AfLPuKeXSIAAFAA9P3nmaj53tt49/dFrRjv332yFqexheg3WJI4C4A9h1PzP6VQdudy9EAr3LNy4QTG0AngnMAT8vWtfat7REk5Jz+3yFUXe3XC0quzFVAJMT6gDAyTJAA965uJVOjB1XC7x5u+Ny8a1T/KeCL2b2hZ0ieHa02oUGCBsxkGOOOK0eg1gu21cBl3dGEEZIz9q8lvd8dS7hbSldxAUEksW/Mp6Agcj8vUggivR+6Ju/h4vP4jhjLfQGB7DipocR80abjpvsr3ffqUnd5bLuiiiu8zCm9RbLKyglSQRI5HuKcooCg1XYuybr6q8u0ZIP5c4jM8+nQfKodzWW/5f+23sAJgHLbjDnHQwPTiZrTalAUYMAwgyCJB+dZNu9dsvs/ks3UBC0c8kSBgnn3rj4jjIcO0pJtvormtOjKom48iXp2R2S3b1d3cVkEA+bLMSCcHr68VY6bQul5Sb9xhDeQ/CePrI6f9yYXZva4e4sC0ZMSoyJ9wavNQYE+hB/yP6E04fi4cTFyp3w83wROm4OzO2fPX51B7R0lx3TaQqLJMcsei/wDCRzU5WkVB0uqvOqt4WySdyu3mAEgEQCMwDn1roqJNWZmtyRdursPGQYH749qT8HDs6s0sACpJK4mIH5eeRWT7/Xmti3dttscMVHlEwQd5ByM7VBrLdsfxEv3riKhW3tO6LbZ3DjdPIJny8es1EbS76Xz3n80dVRk4eF/z+LnoOu094C4dM4Fwq8JcggXCDtIMTExI444qg/hme0wl4dpFjLgW95UsDB3/AA/kPlj6xiq7uz33Q6pkeywa9m5sUkM4+F1X4lJEggSMAiINazXdubELGzeKqJJIVWCeuW82YhTBP61VwdLpZ/TvvBvZt2az3Yft3777raKE2/7xxIPmyIxyJg+4PtTWpsWXW5vVGtcvu/qUkMGnHl4n5elUmo7zJbPiujzEKQjJdIJwFB8l0biMbpGTmoOu7zWyrLq7qA7AyqNwUH1dCAzsDtJUSsdPWJQuoySs1t1vtj6kOVrp/wBNfodRbt3bllNqFV38QsHO70OZmuOxu2F1FsXVO5cxx+UsvTHMEexFea94O0v9m04WbhDHxVMrb8MkgQCNyqfIxUQsKPKCak9g9qmzp9U9ry2juFtOGPJW4rQASfluIAMeWK6FQvR1RfPtGSk1JalbB6dePlGcDj3PU/v+vtS2RuXzDkeaY46L9sn/AK1jdD31uXnxZXw04yxge+Mt5TAjMGBU6zrb2oU7nVbQDgsMbnJIQw3X4SPpPWuCU3HDWO/b8eZ0UoqotSfdzQfiGuECzhV/N+U9MdWA9oGOehdfQLtO7zs0As2cEjAHAHsKgdndomQhZmNqLbDy+bp4hOIgKSQPWp9+9uVSGKAPJJESqyTz0Mc1otLjdu772IbtiOxIualVBLGAoBJPAFOBxEzjmfaqu5oxehuVJmPyt/SW/qAGQOpqaujGN3mjieB8gMVqpyf+VjvvYzsL+Kn4AW+XH34+01W9t9jPqE2lkEhhxMT1z8RHyFXNQ+0dY9sDZaa4SchTED1qtSgqsdNR38sBOxRaTub4YGzwxiJzMe5iTV52VoTaQgkEkzioFzvBdVSzaa4AFkmRj5/5joPXirmzc3KpgiQDB5EiYNY0eBpUqnxI3v4u5Lk2OUUUV3FQooooDi8sqR7GsDe7rGP5Sva/wgEpMHlOMEziOM16DRXDxPCyrTjOM3Frpz80awqKKaauYHu53Ue1eW45d3BwSCFURHE5x6/StvD+qH6H+9P0hq1HhZQu5zcm/T2WBOpq2ViLfvlFLPAA6rJM8CmLO61bJu3evJzz0HUmelcXu0w1wpbG9lMGcKG6bj1jPlEkn05pPwwtt4l+6pJICsYUCcbVkkCTPGT1Jpa8tSbdsb/W+Vfp4epS7fyxMh3+R30y+Ijnc8hoyEUT5gP/AJZkyMzgzERXnN02IAGwN8SmfaAcdRnBr6DuWVAMifWcz7ZrM6TuXprF3xSgZlcMsgeQmYVfkSDn/D6VpBfDw2/R/e+5k4yc1JttJp72St4Lrt6lD3D7DvaVxcew48QAAxJUsZJZdwKrAzORIxyK1iAWN5uXVXxGOzf8IJn+ojP3wK51aad9ZYe4zrdVW8MAkA488wORPtTPa3bKLaL3NPfZVMjeLRg/CCoZievMdas7Pn5/X+F7uGqUuefT9Lb0G3tWolLljxdgDeYFHCqxUMswBkk46TWM736ezeTyWV8a3n+SxiGHO1llCCFICg/Oova3YGoTdduGPEBBMrJkQBtgDicCMTkUz2X2Tbt6rwtVvtqxjcPIA3xLuYYXj4eMiu2jGnFupGpd4wvpsZOUniULb/spdZcdBdtylwG2hU3GkqTtkgnnJnPWKe03bYWzctutsMQhBQoF3B22hn/KqhhIUEtAEgCDZ97u7+nSPB1du6pxt3qWBkRuMnasTmIxEZFUHdi6V1CCGubmtpg7QCx2hWxE+x6A1106UY0nJK+U+l8Jd9fMipVc56ZeXXH/AD7G07K7KIt2TqXtot1yFZDvgFfJMypJPtjcJ9BpdH2WosP4hLbC+0AmAVJBbPl3EjkyY4rK375/EP4drbd07gMPK4uIBlwhAACHaDBJExEiRe9jl7gZxvdN3wC6bZJJLNmORMkeXJrwuJg4VI4WW7W2z1V7dP6dlCT0yV8K1uuO/oavT2iwFxVglMK2FnoW6sf70zqdIxYPqLiFFElFDBZGROTvgwfoMVB7LWw2pGwXUZFPkchQoMb+JJJwec+tSu3dRqLS3DbRCpUKpRou7jPEqQY5A5ommm115eHl+yXTcpJf8+5e2rUcTEAR0Eeg6U4TVLrdaVsB7jPZCrLdTMDkhT19CK60fZ63FtOdtwFZYtubdIEFQ7eUT6g1sql3aJX4aSvIm3O1bQMb1J9F8x+yya82/iN2hcbVILbXV/lqFXcbcks/mIJGMKPckV6lbthRAAA9AIrF99O6fj31vm7aRRb2w5K8FjzGRDcVFSMmup1cJUpwm3fTh2e+Tzuz2hfJK73DGAu65cwZEkxxI+0+1esdwLrNoU3OXIa4NxJMgOwGTk4rHXe6xYf/AFWljeSSWcmSdsT/AEz/AHJrb9zdAtnSLbW4lzaWlkMiWO6B14I5pFfMrK2BUm3RanO7ck1z5O/4L2iiitjgCiiigCkNLRQGa1Xfywjsmy4SpIJAESMGM1Bu9+LdxoIupbwPLG5vWTMqPYZPqOKy2u2/ibu7jxHwDE+eDn2BJrjWbA4CAbRGQIj/APr5n1rgc5uGrUjlbk6evUj0rUaO2ht3MJbtkmOBJBVW+m4/eae1YsPtW5saWBUHPmGQfanblsPbUFdyttkH05yDXOk0qoNgGEPlnJAORBOfb6V0NSTtHZ9ff29zsi7ZKm1qdS+quHHg2m8MIudzEA7iTxt3Cf8Aoae7S7ATUJ4TFiocvIbIf0PqDPHSrPYiMWkAtz7n1+cAVF1Xa1u05XLOwDC2glj0k9FHHmYge9W+Gm+oqSU42klYpn0+tGqtBvCNsp/MZcDHxHJ3D8oHSmW1Nq1qHVN73Gdn8MEl2JABME7VtRETH7Umq1969qvBZbqiBcC2zjbIVlN0RBiTC9fzcRZWezNNbKt4SqVLEcyC0BiCTJJAE8/3T0U8Te+f1n9GFOLd3Hrz5eX/AEr7uguamVvqdikMLVsiZ6S5iDzhdo5kmpFywotlPw6mxkkfyVCgKQ2/znfmTPP2rq7r7Nt2veKm0Jwu1n8uY9zwIEnIqjXtPUa4M3gl9M1pttveiyZg+ISs7gMwI245wamMZSjdu3t5Llnu5q2k7b+/aPNtbrrVnV+SylyzbkBLrCGEGJI52k85JgT6023ay3rTC+S1xRbS2AAqLbGQXg/zGklRORkzV12n3duIS1xTdDGApQqVxLMDciUzBb2n3pvs3sUXLd2ytvxGRHuXQ9pt6vIW2oLFSdyyy8ny8Zx6ka0f8qN7Wu0/fr9r8jJapSy2ujec9F4fYXQ643L28Bwng27NxoAXcJEIQMDiCT6zzWi7F7TYOVsXNKodl/lElCoMbmG5pYxjBbHFSu7+guazS2Q91UsoSPDRdrHwz5d/9JDKSRAPB54uu2OxdKLRQ2rI3FAEOxd+2MAtwdgInmOs1jUjCVS76Wtusea39TKLxb357fYkWNOy3CALpUeYu4kHdIhH9RGQc+9daHsizdtlGuXCtshFJfIYEkODAKvJK56CmezQ/h7LCgWf925tfl5ISPiHo7L7+bkvdodnB7DJLK+woLkuTBIYzwCDAHyrz6sEpf5v9f0dsarhDDz6blxY7LUGfEuOsEbWfcpn1B5qeqwIFZfufpPwtpkutl3lRBg+XhfU4M/KtH+KX/F/yt/atY3au0YwqaopywPVTdteI0r+FS+gyJYTuIIOCIGCRMzzVn+KX/F/yt/aovafaSW7TXGJCW1LMdrYUCTiM/KrWZLkioOkuNzobRHABYTAE7T0PmkDpicc1P7FDqdv4ZbKsCx2tORCiYHJHH/CfacP/wDElt4bHhm4U2eF5gRMjf8AifY+bZtPSvROy9Uty2txDKOFZT6qwkH7EUsE8k2iiioLBRRRQBRRRQGYOiuXHcnR6f4j5nAk5yY5M5z1j3rk9kXZn8HpAQRB9cjMYjqfpVP/ABL7/ajs+9ZSytoh0ZmNwE8MAOGAFUr/AMS+0QrEJpmMygAbK5k/HE4HFbx4OU0mkjlq16NN2ng9V0rMUUuArwNwBkA9QD1qv1mutJcO4szkALaWWZoM7to4zjcYAjmqHuZ23qe0tL4lxksgOyN4QO5ojq0hOYxJ9xWl0ejtWQVtIATk9ST6uxknnkkmsqkFB/Py6G6k5f5K4vfvXCjh7FsKDCLuZpJgG5kIcZVQTn4q4sC1a1a2bS21HhF2G1y5O4AMTw3zYzVpc1Btui7bjm6T5lHlWB1/pBjHvSW0ubRvIZgMkYn/APESfpurGUm1b2JUVfcTVLvgN0IYcjI4wCSflxVN3ge8yNatWyxdTLGFWOGUNM74+3NTNZob7XLTo+xEPntARvBj4jPQfPHGag9pdq7rw09u25u5/mFIS3HlZhPO0NiMEkAnmsFTnN8yZzVmtvpnyMnpu5aNacKWGoVh5j8CnllWMkqIUnOZ942HYune3pwrW9jDBQsCsjAIM4tmN0cxzk0/ZFqybVoMASDtWcsBlj79ST1mnnK2lAYn1lzMyZ5+ZH6dBSrUqVczyuXfiWpUoU/8rPMqtWmpu7fCexBkFmDPDT5toBCzzyZEZivP9bYvWdf4n4i4bt1wty3ZDS6gkYIlTwsL0Htk+qNYUAqT8QO4dACSTPuZn9ay/eHTi3fsXrdu67WZBQKduwrgmYXdkQZJ48p4GvBVFTm49fBe5apG6TfIr9N3gbUXrlq3cezqLdwsu4FbYtjB8VJy7EtjmWBkQRXR7Kttc1N3U2hcvM8fm2KpUKhQsZO8CZIw0xxVl2T2U1pmuvbRm1FwsxZiSiN5ggEEFgTHoQOlaXR6dTaKPsZYIO8DIPMx7c121KujbHfoYqKla+e/UpuyLl61bWx+GCoFMO2oJBHJkhJByce1WTJfe4rsPKAcLd8oOcwLcNIxJOBOByXOzmHhgK4ugEhXBBlQSBJnzEAQWETzT2msnG8EGPMwECZxGSevWvNfxFJp8+ee7my02VuQWn8wUbd3OCCR7zE+tO23u22gqpSCd26CDIAER6SZroWRu3B4MRJXPyk9Krf/ABS+NSlo2w1t5HiJPSTmZgAQM89Kim3BZz5fku4Obxjn3cutPfJknaB0gmfecfKmu0NrKQ48m1izGNoA9cyPWfaojd39hB09x7Pn3MoJZX6kEMTtk9RH1xTpVrwuW7tsrb+H/jHX5D3rp1PkslNMebx7lZb0GkbTqquuxwLSvvO8k+UAOfNv9+ZzV9odILaBRgAAAewqD2R2KtkFUA8MZCsJbeCZbcTkERGOlWwqYuTXzETjBS+S9vEWiiirFQooooAooooDyf8AjH2Jdv6nTFLd1kFtwWS2zwdwMHaD0rFXexNUtoJZtakAYhbF0T7yV6+le76nu8HLE3b43EkgOQMziPQTx7U2ndoBi3j35aN3mGQDIEgT7fLFdMOIcdPh30KShGUXFpO/W/tm3sUf8JOz7tns7bdR7bG7caHBBgxBg56GtktkAkgZPNQ+yOzWsqwa61wk8tOPlJMZmp9Y1J65OXUmMdKSG1tnMmc46QPT3pSwGMSeB+9F1iFJAkgGB6+1cWU/M3xEfb2rK9nZFiut9qlVuveUW0tkgCdzNHDGMeaV2ryZHqKat6G8Ue4WW3euQSWG7YgPltjI4BMnqzMfSuE337itCNbsP0kB7okMy8yLfwgdWn+kVaX1t3ArFvKrSCGgTlYMHOTweoHUVpJpJx5szS1Z5d5IliySfEcDzMNg2eZEKwVbJzPJEDiur+iRofYLl0IQu6MKYkewJUc9ag6i6+j09wg/y7ZRUNyXhIUFjkMx3sRBPSp+mN02wXAUkAtBzujIn0GR61z205j33+TbzI87QCRDkjynMHqTHLeg/wC9Q+1kH4e7IL7wVOfX5ffHPyE1I0+nuNcuM5UWpGyAQQIyD/UZrvVaJbo2sPKTCj09SfUx+9cjUYzUu++n08tISbVmZbsW5cOpRAzPasyzlowx3BFDAAzDMYzgD51oe30drMqQyblJVwSAoPmkAgsBhiM4BweDV6zskbWuQ7TaCbAYDDBBMRviT8U/KrVO1CwTYBcUoGABAIJEiQxEAgqMmQelempKburX/F/6c7vm6+hY2tYNoDIswMAggH0mBI94pxtJbE7jBOTBj7Csine9n093UpZ/lWztIa55ztMXDgFYG716Hire7da3tuG7KCZUlERpHl8wWcEjMmc1SpSd8LJKk0vmLPUatlI2bnMfBgGJifWBjMVLRDMwonnkn7/OouitXQWLtZExtVFPlHXJILZ6wKlWLh+FjJMnAxGOsR14qsU+Za6H6KqO0+zHd9w1F22MQqgQI5P1qFe0pQefWXVk++YGY8xj/KcCYI0s2VujSUCqbsvRNuW4NS9xPNgjDSPnGDnj1q5FQSLRRRQBRRRQBRRRQBSGlpDQBRRRQCGvF+7He7tLXXbiHV+GqiTttITDNthcCCJ5mvaGrx3ur2LqNCtwtoLj3WJDOL1kLAMqM3MQRJMTXVQcVCeFfFr2/JlJNyj0zftHSd6dbpO09PovHFyzusKQbSL5XgEeUSIHWa9cuWl2kFQRzEA5mePWc15V/wCBajU63Sag6K5buLctNduG9bK7UaTCqxLQOoivWqjiHGSjZZtnbf0Jgmm+nLf8lfqtMGEMAJIhYHMzn144ptdXbcMNylJ88GY3RAx0LE/an9dZfaxtwz427sACQYpl1Fr/AHaqp2iEHxOZ+IAYUHrXmaGpYXfe50J3QW0O2DBAyABGCfKOeSIHyk9a51GoCKzHoNq45Zv2z+hFPJeVsKwYgwSP6zz9hP6Uz2n2eptOAIiG+oZW/dVqYU9U8kt2GWQeCF6So/QUDs0PtYQrQ2Qo5Igg/USPrTd28HEIZ2MNw+kT8hBpy/2nbs25uttXdAbJgnjj5TXPTTjVctse3d/uXldpR6sy47J1SNds2W3LbFvZbcqnETPlh0JB4IzMiYNSuyuwr73bniXkKAldttQrQcsPPPhiWjyzIjIrSlS1zA5HmI6HiQfUj/KpdrTDMqBEAGckACD7GZH0969H4kpK6wzC/JkNtD4Za7asqbm2MmCRiF3TAGB06VPUvHC/c/2riwLm9g20pC7CJ3Tndu6ekRUmoi3zIcbPBU9vvc8BynlYCQQZ6iemMTWItveulQxZiCeTJGRmOR716VctBhDAEehpu1oba4VFX5AD9q6adZQi1Y550dUlK7x9PUh93bJSwqnnP6kmrMUioBxSisJO7ubpWVhaKKKgkKKKKAKKKKAKQ0tIaAKKKKAKqtR3Y07uzshJYyfMeYInn0Jq1ooCs0fdyxauB0UhhOdxPIAPXPFWdFVva/ePT6Xb49xbe8wu6fMcYEAzyPvUN2BYnmlqi0nfbRXSot6my5YgAK05JAAPpJIGYyQOtXimiYKzRaHZqX2rtTYvrBcs27n0AX/mp7WJFt4WNx6dSSB94ip1R9d8IHq6f/sKtzJ3ZFawqLwqlh5uOYz8+ai6fSKb5Vwrq1lORjcjEjHQ+efpVutgSxknd0JkDEY9PpTN3SqMxjmPbAMfv9KwcFFuXdi2pvBF1nZamJLCPhZWKkE+6nE/Y+lLZvNZt7r7naoks0GPYlREjietTCrD/EPQ8/fr9ajtoLdy29t8q4gqcY/11FQlpeH336kSlJxsiRoO0Ld5A9tgynqPbkZyDUionZfZdvT2xbtiFEnmSSeSTUutle2TON7LVuFFFFSWCgUUCgFooooAooooAooooApDS0hoAooooAooooArK99O7NnUp4jrF2zta3cA3Mu1g5AU+UzHBGeK1VVHaOpuFh4V2wq7TO7J3ZI4/Lj7TUNXBj7vcgad0e1bB33mZkN5tqNce238tAgWBsPPAAyYEeipxVC76jft8fTxgnowXEx0I5z7ir23dVhKkEexn9qJPmDusN2j29f8Z1D4W4QBC4gwOkmtzWA7X7vX7j3gqtDO3mUqcE/PBg+xFXia09n15dsRO9OpwfE+6r/at07NKQsg/EZiBBzHXMCPevPdP3XvoI8MgCPQAHqT5zE4kYGPc16OoxUzSvgTeqEW1Z87W/A1p25XPlxx05Hzx+1M3dOxugz5NpBHo0gqw6gxuB+lTK4tOCJBBBJyPt/lWWlWsZ3zc6URS0UVYgKKKKAKBRQKAWiiigKXV967Vq/4Vxbiy4QOV8pYhGgH5OPsfSpNzttR4oCsWssqlREncFIZc5Hnj6GqntnXKLzD8W6bYJQW923AyDtIGDJ+tQtd2mEQOdZfKm4LYK21+KBzwY8wP09KAvT3ns7VaLnmLADw2ny/FIjAE88V1pu8lq4+xRcmSMoRwJnPTEevtVLe7WRdyXNXdVkuTu8MztKiAYEEbs+8xT93tC06H/abo8NUBcK4k+fzQsTJGcdI60BYWe9dhojxMx+Rup2+nr9voaD3mTxblvZdJtrJIQkHJEL/AFHAMf4l9arNR2nYNzf+KuKDthAtzbP0iZ2niOvvRd7Ytlgo1d1ZZ2P8sk5javwwAIYgRMH60BZW+9VogeW6DMQbbcxJ6enXiuX72WgJKXZx5dhn+0YOePuKr7WuCMGbVXrijazAWz+YrAPUYPHHPWuLuvXJ/HXAGgj+UTAJicg8wR6elAXF7vNaWMXCCm8QhyIDAfMgzSWu8tpioC3ZYgCbbAcxyRGKrH7SDqCmrddijefD9xO7GGh1GMY+dc6fVq5ldddaJYjZAIQhmHAjBA5z78UBYt3qslQYukNxFtsiYnjj96r9L+DHiRbugKAYIYQNw8ydR5mk9ZHtXX/idtlZRqrqwxuBtsbVG47BiCBtPrMDmjU6y2yKTqrvlUAlVZS7Abp6ASHGI6jOMAcP+BChjZueddw8rmQZUDn0HHpVz2HeslXFlGQBiSCpElsznmR/lVK2oQWEH429EsQ+1txjdjEHmRmRjpVj3Z1CuHK3rl4eUy4IiQcCf9cUA6O8Ft7nhBL2Syk7GAkSDnB5HIxkZqk0+m0TmPDvCFYtuVgIAk7o8pO3+1OanXLvj8ddWHPlFueGkgkAyACB8veIsdNabUE3E1TlC3whNoAjgTDRPXrQFS6aE7Ts1GfMAFf3Hpx0jj061a9n9tWLdnaouhbUCGViYJO0+sGD8op+x2PdX/1V1oUgAheowfUwc5osdkXlJJ1LnMwVX7fKgOrHeG24baLm5E3lSpHSYBOC3tNcjvJb8MuVuiCAQUMgkE/IwAcigdkXtoB1VwmQd21QcDjGInMGfShOyb4n/anOCB5FwSDB94mfoKA7TvBbZUKrcO9wgGwgyYMmeAAwMn0Nc2u8lsq523RsgsDbaYJ2iIndxMDNcXexrzKR+KuCREhVB+ft9IpbfZN8HOpcgFSPKJxu3A9CDI+1AdWO8tpmKgXBAmSjARtLcx6A49vcUf8AmWzsDRcgsFA8NpJI3YESRHWkXse6N3+03CDwCBjM888Y5/tTZ7DvEgnVXCVMiFAHvIByORHvQCnvVZgwLrRExbbrH7TXa95rRMAXCYc/ARhRJ59eB60mn7HvKwJ1VxhIJXasH29hGMf9+R2Hegj8XdyInavpH/X/AFNAOXe8tpduLp3LuEW2OJK+mDI4+tS+zu0VvJvUMBJHmEHHNQl7HveXdqrhA3SNoEyCBMGcf5fWp3Z2me3bCvcNxgT5iAMTgY9BFASBbGcDPPv0/YCjYPQUUUAu2jaPSiigEW2AIAEDjFGwegoooBdopBbGcDPOKSigFNocQM44oCD0FFFALsHoKNo9KKKATYPQUoFFFAGwegoAoooBaKKKAKKKKAKKKKAKKKKAKKKKAKKKK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09700"/>
            <a:ext cx="2857500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7344816" cy="54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328592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Neffke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Henning and Boschma (2011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industrial diversification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70 Swedish regions 1969-2002</a:t>
            </a: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regional capabilities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condition which new industries will be feasible to develop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concept of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 relatedness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specifies technological relatedness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between products based on the frequency of co-occurrence of products in the product portfolios of plants: economies of scope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Sweden: product data at the plant level for the period 1969-2002: product data assigned to standard industry codes (a total of 174 6-digit industries)</a:t>
            </a: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calculated the average degree of technological relatedness between each pair of industries in the period 1969-2002, controlling for profitability and size of industries</a:t>
            </a: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692696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772816"/>
            <a:ext cx="7162800" cy="4751809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None/>
            </a:pPr>
            <a:endParaRPr lang="nl-NL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averageindustryspace(RRmin=0905)_symbols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72153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32859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determine whether entries and exits of industries in a region are affected by technological relatedness with other industries in the region, we aggregated our data to 70 Swedish regions</a:t>
            </a:r>
          </a:p>
          <a:p>
            <a:pPr algn="just">
              <a:lnSpc>
                <a:spcPct val="8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developed an indicator to determine how close an industry is to all other industries in a region: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technological closeness: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number of industries in a region that an industry is technologically related to above a certain threshold</a:t>
            </a:r>
          </a:p>
          <a:p>
            <a:pPr algn="just">
              <a:lnSpc>
                <a:spcPct val="8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estimated the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probability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an industry in a region, and how that is affected by the closeness of the new industry to a region’s portfolio</a:t>
            </a:r>
            <a:endParaRPr lang="nl-N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nl-NL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industries that are technologically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pre-existing sectors in a region had a higher probability to enter the region: 2,766 events of an industry entering a region</a:t>
            </a:r>
          </a:p>
          <a:p>
            <a:pPr algn="just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finding on industrial diversification has been replicated in many follow-up studies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Boschma et al. 2013;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Essletzbichler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2013;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Muneepeerakul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al. 2013; He and Rigby 2015)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32859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network_clos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31938"/>
            <a:ext cx="734536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32859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entry.bmp"/>
          <p:cNvPicPr>
            <a:picLocks noChangeAspect="1" noChangeArrowheads="1"/>
          </p:cNvPicPr>
          <p:nvPr/>
        </p:nvPicPr>
        <p:blipFill>
          <a:blip r:embed="rId2" cstate="print"/>
          <a:srcRect r="1569"/>
          <a:stretch>
            <a:fillRect/>
          </a:stretch>
        </p:blipFill>
        <p:spPr bwMode="auto">
          <a:xfrm>
            <a:off x="2267744" y="1268413"/>
            <a:ext cx="5400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183857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Rigby (2013):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technological diversification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US metropolitan areas 1975-2005</a:t>
            </a: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regional capabilities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condition which new technologies will be feasible to develop</a:t>
            </a:r>
          </a:p>
          <a:p>
            <a:pPr marL="533400" indent="-5334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concept of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technological relatedness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specifies relatedness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between knowledge domains based on the frequency of co-occurrence of technology classes on patent documents</a:t>
            </a:r>
          </a:p>
          <a:p>
            <a:pPr marL="533400" indent="-533400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technologies that are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pre-existing technologies in a region had a higher probability to enter the region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finding on technological diversification has been replicated for all technologies 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Balland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2014), for specific technologies 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Heimeriks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2014;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Kogler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2014), including clean technologies (Tanner 2014;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Van den Berge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Weterings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772816"/>
            <a:ext cx="7162800" cy="4751809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None/>
            </a:pPr>
            <a:endParaRPr lang="nl-NL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655272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843808" cy="21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183857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effect of relatedness on diversification may also vary between different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regional institutional contexts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almost complete absent in the quantitative literature on regional diversification so far</a:t>
            </a:r>
          </a:p>
          <a:p>
            <a:pPr marL="533400" indent="-533400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institutional context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(labor relations, corporate governance relations, inter-firm collaboration) might also have an impact on the intensity and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direction of regional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diversification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:Varieties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Capitalism literature (Hall and Soskice)</a:t>
            </a:r>
          </a:p>
          <a:p>
            <a:pPr marL="533400" indent="-533400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Boschma and Capone (2015): whether countries gain comparative advantage in new sectors that are far or close from their current industrial structure depends on the type of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556792"/>
            <a:ext cx="7162800" cy="4967833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liberal market economies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 institutions that favor diversification in more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unrelated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activities: weaker effect of relatedness due to more mobile and switchable assets that can be deployed to alternative uses</a:t>
            </a:r>
          </a:p>
          <a:p>
            <a:pPr marL="533400" indent="-533400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coordinated market economies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 institutions that  favor diversification in more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activities: stronger effect of relatedness due to more specific and committed assets</a:t>
            </a:r>
          </a:p>
          <a:p>
            <a:pPr marL="533400" indent="-533400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systematic study yet exists that assesses the impact of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regional institutions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the intensity and nature of regional diversification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908720"/>
            <a:ext cx="5977409" cy="36004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 of lecture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844824"/>
            <a:ext cx="7162800" cy="4679801"/>
          </a:xfrm>
        </p:spPr>
        <p:txBody>
          <a:bodyPr/>
          <a:lstStyle/>
          <a:p>
            <a:pPr marL="533400" indent="-533400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related variety and regional growth</a:t>
            </a:r>
          </a:p>
          <a:p>
            <a:pPr marL="533400" indent="-533400"/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regional diversification based on relatedness</a:t>
            </a:r>
          </a:p>
          <a:p>
            <a:pPr marL="533400" indent="-533400"/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entrepreneurship: spatial evolution of an industry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endParaRPr lang="en-GB" altLang="sv-SE" sz="18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1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entrepreneurship: spatial evolution of an industry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556792"/>
            <a:ext cx="7162800" cy="4967833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entrepreneurship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might be a crucial driver behind regional branching: new industries do not start from scratch: relatedness is crucial</a:t>
            </a: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industrial dynamics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literature 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Klepper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2007), related spinoffs and diversifiers make the difference in the formative stage of a new industry in a region: higher survival rates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empirical study on the spatial evolution of British automobile sector 1895-1968 (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Boschma and </a:t>
            </a:r>
            <a:r>
              <a:rPr lang="nl-NL" sz="2000" dirty="0" err="1" smtClean="0">
                <a:latin typeface="Times New Roman" pitchFamily="18" charset="0"/>
                <a:cs typeface="Times New Roman" pitchFamily="18" charset="0"/>
              </a:rPr>
              <a:t>Wenting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2007)</a:t>
            </a:r>
          </a:p>
          <a:p>
            <a:pPr marL="533400" indent="-533400" algn="just">
              <a:lnSpc>
                <a:spcPct val="80000"/>
              </a:lnSpc>
            </a:pPr>
            <a:endParaRPr lang="nl-N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longitudinal data on firm population dynamics: entries, exits and pre-entry background of entrepreneurs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 marL="533400" indent="-533400" algn="just">
              <a:lnSpc>
                <a:spcPct val="80000"/>
              </a:lnSpc>
            </a:pPr>
            <a:endParaRPr lang="en-GB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entrepreneurship: spatial evolution of an industry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62800" cy="5183857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80000"/>
              </a:lnSpc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 marL="533400" indent="-533400" algn="just">
              <a:lnSpc>
                <a:spcPct val="80000"/>
              </a:lnSpc>
            </a:pPr>
            <a:endParaRPr lang="en-GB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763688" y="1484784"/>
          <a:ext cx="7056437" cy="4824412"/>
        </p:xfrm>
        <a:graphic>
          <a:graphicData uri="http://schemas.openxmlformats.org/presentationml/2006/ole">
            <p:oleObj spid="_x0000_s1026" r:id="rId3" imgW="6001588" imgH="3390476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entrepreneurship: spatial evolution of an industry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039841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hazard model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explain survival or hazard rates of automobile firms: dependent variable is the age of entrants</a:t>
            </a:r>
          </a:p>
          <a:p>
            <a:pPr marL="533400" indent="-533400" algn="just">
              <a:lnSpc>
                <a:spcPct val="80000"/>
              </a:lnSpc>
            </a:pPr>
            <a:endParaRPr lang="en-GB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experienced entrepreneurs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with relevant knowledge from related industries like engineering, cycle and coach making were crucial in first stage of the industry lifecycle: experienced entrepreneurs have a higher survival rate, in comparison to other types of entrepreneurs</a:t>
            </a:r>
          </a:p>
          <a:p>
            <a:pPr marL="533400" indent="-533400" algn="just">
              <a:lnSpc>
                <a:spcPct val="80000"/>
              </a:lnSpc>
            </a:pPr>
            <a:endParaRPr lang="en-GB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regions with these related industries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had a higher probability to develop the new automobile industry: positive effect of survival: evidence of regional branching at the micro-scale</a:t>
            </a:r>
          </a:p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localization economies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had a negative impact on survival, possibly due to strong local competition (which is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contrast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the cluster literature that claims the opposite)</a:t>
            </a:r>
          </a:p>
          <a:p>
            <a:pPr marL="533400" indent="-533400" algn="just">
              <a:lnSpc>
                <a:spcPct val="80000"/>
              </a:lnSpc>
            </a:pPr>
            <a:endParaRPr lang="en-GB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128792" cy="50437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entrepreneurship: spatial evolution of an industry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039841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80000"/>
              </a:lnSpc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GB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763713" y="1340769"/>
          <a:ext cx="6985000" cy="5256882"/>
        </p:xfrm>
        <a:graphic>
          <a:graphicData uri="http://schemas.openxmlformats.org/presentationml/2006/ole">
            <p:oleObj spid="_x0000_s2050" name="Grafiek" r:id="rId3" imgW="5591175" imgH="360997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620688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entrepreneurship: spatial evolution of an industry 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196752"/>
            <a:ext cx="7162800" cy="5472608"/>
          </a:xfrm>
        </p:spPr>
        <p:txBody>
          <a:bodyPr>
            <a:normAutofit fontScale="77500" lnSpcReduction="20000"/>
          </a:bodyPr>
          <a:lstStyle/>
          <a:p>
            <a:pPr marL="609600" indent="-609600" algn="just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mechanisms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(like spinoffs and labor mobility)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 which related activities interact: focus on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from (related and unrelated) industries to new industries</a:t>
            </a:r>
          </a:p>
          <a:p>
            <a:pPr marL="609600" indent="-609600"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micro-perspective should go beyond firms: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institutional entrepreneurs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 local agents engage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collective action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mobilize resources to create new or adapt existing institutions, and to confront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vested interests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Garud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 2007;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Battilana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 2009;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Sotarauta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Pulkkinen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2011)</a:t>
            </a:r>
          </a:p>
          <a:p>
            <a:pPr marL="609600" indent="-609600"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focus on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institutional change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diversification literature: co-evolution of industries and institutions (Nelson 1994,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Murmann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2004): why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regions differ in their ability to induce institutional change?</a:t>
            </a:r>
          </a:p>
          <a:p>
            <a:pPr marL="609600" indent="-609600" algn="just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role of successful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return migrants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Saxenian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): induce institutional change in their home regions, as they have immediate access to the ones in power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relatedness literature tends to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supply-driven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how about role of advanced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demand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various actors, including government?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908720"/>
            <a:ext cx="7344816" cy="360363"/>
          </a:xfrm>
        </p:spPr>
        <p:txBody>
          <a:bodyPr/>
          <a:lstStyle/>
          <a:p>
            <a:pPr algn="ctr"/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628800"/>
            <a:ext cx="7162800" cy="5040560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buNone/>
            </a:pP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  <a:p>
            <a:pPr marL="609600" indent="-609600" algn="ctr">
              <a:buNone/>
            </a:pPr>
            <a:endParaRPr lang="en-GB" altLang="sv-SE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908720"/>
            <a:ext cx="7344816" cy="360363"/>
          </a:xfrm>
        </p:spPr>
        <p:txBody>
          <a:bodyPr/>
          <a:lstStyle/>
          <a:p>
            <a:pPr algn="ctr"/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628800"/>
            <a:ext cx="7162800" cy="5040560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buNone/>
            </a:pPr>
            <a:endParaRPr lang="en-GB" altLang="sv-SE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1619250" y="980728"/>
          <a:ext cx="7183438" cy="5616922"/>
        </p:xfrm>
        <a:graphic>
          <a:graphicData uri="http://schemas.openxmlformats.org/presentationml/2006/ole">
            <p:oleObj spid="_x0000_s3074" name="Worksheet" r:id="rId3" imgW="3867173" imgH="379094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6192688" cy="360363"/>
          </a:xfrm>
        </p:spPr>
        <p:txBody>
          <a:bodyPr/>
          <a:lstStyle/>
          <a:p>
            <a:pPr algn="ctr"/>
            <a:r>
              <a:rPr lang="en-US" altLang="sv-SE" sz="2400" b="1" noProof="1" smtClean="0">
                <a:latin typeface="Times New Roman" pitchFamily="18" charset="0"/>
                <a:cs typeface="Times New Roman" pitchFamily="18" charset="0"/>
              </a:rPr>
              <a:t>reading list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039841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Frenken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K, F Van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Oort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&amp; T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Verburg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(2007) Related variety, unrelated variety and regional economic growth,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Regional Studies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41, 685-697</a:t>
            </a:r>
          </a:p>
          <a:p>
            <a:endParaRPr lang="nl-NL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Neffke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F., M. Henning and R. Boschma (2011) How do regions diversify over time? Industry relatedness and the development of new growth paths in regions,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Economic Geography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87, 237-265</a:t>
            </a:r>
          </a:p>
          <a:p>
            <a:pPr lvl="0"/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Boschma R &amp; G Capone (2015) Institutions and diversification: Related versus unrelated diversification in a Varieties of Capitalism framework, Papers in Innovation Studies,2015/15, CIRCLE, Lund University</a:t>
            </a:r>
          </a:p>
          <a:p>
            <a:pPr lvl="0"/>
            <a:endParaRPr lang="nl-NL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Klepper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S. (2007) Disagreements, spinoffs and the evolution of Detroit as the capital of the U.S. automobile industry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, Management Science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53 (4), 616-631</a:t>
            </a:r>
          </a:p>
          <a:p>
            <a:pPr lvl="0"/>
            <a:endParaRPr lang="nl-NL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Boschma, R.A. and R.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Wenting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(2007) The spatial evolution of the British automobile industry: does location matter?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 Industrial and Corporate Change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16 (2), 213-238</a:t>
            </a:r>
          </a:p>
          <a:p>
            <a:pPr lvl="0"/>
            <a:endParaRPr lang="nl-NL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6192688" cy="360363"/>
          </a:xfrm>
        </p:spPr>
        <p:txBody>
          <a:bodyPr/>
          <a:lstStyle/>
          <a:p>
            <a:pPr algn="ctr"/>
            <a:r>
              <a:rPr lang="en-US" altLang="sv-SE" sz="2400" b="1" noProof="1" smtClean="0">
                <a:latin typeface="Times New Roman" pitchFamily="18" charset="0"/>
                <a:cs typeface="Times New Roman" pitchFamily="18" charset="0"/>
              </a:rPr>
              <a:t>1. related variety and regional growth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373216"/>
          </a:xfrm>
        </p:spPr>
        <p:txBody>
          <a:bodyPr>
            <a:normAutofit fontScale="62500" lnSpcReduction="20000"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firms differ, due to firm-specific routines</a:t>
            </a:r>
          </a:p>
          <a:p>
            <a:pPr marL="533400" indent="-533400" algn="just">
              <a:lnSpc>
                <a:spcPct val="80000"/>
              </a:lnSpc>
              <a:buFontTx/>
              <a:buNone/>
            </a:pP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variety key driver of regional growth</a:t>
            </a:r>
          </a:p>
          <a:p>
            <a:pPr marL="533400" indent="-533400" algn="just">
              <a:lnSpc>
                <a:spcPct val="80000"/>
              </a:lnSpc>
              <a:buFontTx/>
              <a:buNone/>
            </a:pP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knowledge spills over between firms and sectors</a:t>
            </a:r>
          </a:p>
          <a:p>
            <a:pPr marL="533400" indent="-533400" algn="just">
              <a:lnSpc>
                <a:spcPct val="80000"/>
              </a:lnSpc>
            </a:pP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however, effective learning requires cognitive proximity between sectors</a:t>
            </a:r>
          </a:p>
          <a:p>
            <a:pPr marL="533400" indent="-533400" algn="just">
              <a:lnSpc>
                <a:spcPct val="80000"/>
              </a:lnSpc>
              <a:buFontTx/>
              <a:buNone/>
            </a:pP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too much cognitive proximity may be harmful (lock-in)</a:t>
            </a:r>
          </a:p>
          <a:p>
            <a:pPr marL="533400" indent="-533400" algn="just">
              <a:lnSpc>
                <a:spcPct val="80000"/>
              </a:lnSpc>
            </a:pP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 degree of cognitive proximity, but not too much, enables knowledge spillovers (</a:t>
            </a:r>
            <a:r>
              <a:rPr lang="en-US" sz="3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Nooteboom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2000)</a:t>
            </a:r>
          </a:p>
          <a:p>
            <a:pPr marL="533400" indent="-533400" algn="just">
              <a:lnSpc>
                <a:spcPct val="80000"/>
              </a:lnSpc>
            </a:pP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regional level is crucial in this respect: knowledge </a:t>
            </a:r>
            <a:r>
              <a:rPr lang="en-GB" sz="3800" dirty="0" err="1" smtClean="0">
                <a:latin typeface="Times New Roman" pitchFamily="18" charset="0"/>
                <a:cs typeface="Times New Roman" pitchFamily="18" charset="0"/>
              </a:rPr>
              <a:t>spillovers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 are often geographically bounded</a:t>
            </a:r>
            <a:endParaRPr lang="en-US" sz="3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nl-NL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836712"/>
            <a:ext cx="6192688" cy="360363"/>
          </a:xfrm>
        </p:spPr>
        <p:txBody>
          <a:bodyPr/>
          <a:lstStyle/>
          <a:p>
            <a:pPr algn="ctr"/>
            <a:r>
              <a:rPr lang="en-US" altLang="sv-SE" sz="2400" b="1" noProof="1" smtClean="0">
                <a:latin typeface="Times New Roman" pitchFamily="18" charset="0"/>
                <a:cs typeface="Times New Roman" pitchFamily="18" charset="0"/>
              </a:rPr>
              <a:t>1. related variety and regional growth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808"/>
            <a:ext cx="7162800" cy="4968552"/>
          </a:xfrm>
        </p:spPr>
        <p:txBody>
          <a:bodyPr>
            <a:normAutofit fontScale="70000" lnSpcReduction="20000"/>
          </a:bodyPr>
          <a:lstStyle/>
          <a:p>
            <a:pPr marL="533400" indent="-533400" algn="just">
              <a:lnSpc>
                <a:spcPct val="90000"/>
              </a:lnSpc>
            </a:pP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Jacobs’ externalities and regional growth?</a:t>
            </a:r>
          </a:p>
          <a:p>
            <a:pPr marL="533400" indent="-533400" algn="just">
              <a:lnSpc>
                <a:spcPct val="90000"/>
              </a:lnSpc>
            </a:pPr>
            <a:endParaRPr lang="en-US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matters for regional growth: sectors that are technologically related in a region</a:t>
            </a:r>
          </a:p>
          <a:p>
            <a:pPr marL="533400" indent="-533400" algn="just">
              <a:lnSpc>
                <a:spcPct val="90000"/>
              </a:lnSpc>
            </a:pPr>
            <a:endParaRPr lang="en-US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GB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higher related variety in a region, the higher regional growth: effective knowledge transfer requires some but not too much cognitive proximity between local sectors</a:t>
            </a:r>
            <a:endParaRPr lang="en-GB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endParaRPr lang="en-US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Frenken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(2007) for the Netherlands: effect of RV on regional employment growth in particular</a:t>
            </a:r>
          </a:p>
          <a:p>
            <a:pPr marL="533400" indent="-533400" algn="just">
              <a:lnSpc>
                <a:spcPct val="90000"/>
              </a:lnSpc>
            </a:pPr>
            <a:endParaRPr lang="en-US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</a:pPr>
            <a:r>
              <a:rPr lang="en-US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studies in other countries (e.g. Italy, Great Britain, Finland, Spain, Europe): most studies find a positive effect, but not all</a:t>
            </a:r>
            <a:endParaRPr lang="en-GB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nl-NL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039841"/>
          </a:xfrm>
        </p:spPr>
        <p:txBody>
          <a:bodyPr>
            <a:normAutofit fontScale="92500" lnSpcReduction="20000"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creative destruction: rise and fall of industries: there is a lot of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structural change in regions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diversify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into new activities, although their capacity to do so differs</a:t>
            </a: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activities are no random events or historical accidents: they are often strongly embedded in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territorial capabilities</a:t>
            </a: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related variety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 key input for regional diversification: new industries branch out of existing industries</a:t>
            </a: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regional branching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new industries grow out of technologically related industries, in which new firms recombine and exploit the knowledge and skills taken from local related industries</a:t>
            </a: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case studies: regional branching is important</a:t>
            </a: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039841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8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oschma\Pictures\slide_309225_2714540_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5"/>
            <a:ext cx="7345511" cy="518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784"/>
            <a:ext cx="7162800" cy="5039841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8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Afbeeldingsresultaat voor silicon valley growth and 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7344816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7128792" cy="360363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regional diversification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based on relatedness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v-SE" altLang="sv-SE" sz="2400" b="1" noProof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196752"/>
            <a:ext cx="7162800" cy="5472608"/>
          </a:xfrm>
        </p:spPr>
        <p:txBody>
          <a:bodyPr>
            <a:normAutofit fontScale="92500" lnSpcReduction="10000"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quantitative studies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related diversification</a:t>
            </a: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Hidalgo, Klinger,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Barabasi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Hausmann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(2007): how countries build a comparative advantage in export products that are new to the country</a:t>
            </a:r>
          </a:p>
          <a:p>
            <a:pPr marL="533400" indent="-533400" algn="just">
              <a:lnSpc>
                <a:spcPct val="80000"/>
              </a:lnSpc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national capabilities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condition which new industries will be feasible to develop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concept of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 space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specifies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proximity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between products based on the frequency of co-occurrence of products in countries’ export portfolios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countries develop new export products that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closely related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product space with existing export products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countries with higher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related variety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(i.e. positioned in the more dense parts of the product space) have more opportunities to diversify and sustain higher economic growth rates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CIRCLE</Template>
  <TotalTime>12808</TotalTime>
  <Words>1680</Words>
  <Application>Microsoft Office PowerPoint</Application>
  <PresentationFormat>Diavoorstelling (4:3)</PresentationFormat>
  <Paragraphs>173</Paragraphs>
  <Slides>26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CIRCLE</vt:lpstr>
      <vt:lpstr>Grafiek</vt:lpstr>
      <vt:lpstr>Worksheet</vt:lpstr>
      <vt:lpstr>Evolutionary Economic Geography: relatedness and diversification</vt:lpstr>
      <vt:lpstr>structure of lecture</vt:lpstr>
      <vt:lpstr>reading list</vt:lpstr>
      <vt:lpstr>1. related variety and regional growth</vt:lpstr>
      <vt:lpstr>1. related variety and regional growth</vt:lpstr>
      <vt:lpstr>2. regional diversification based on relatedness </vt:lpstr>
      <vt:lpstr>2. regional diversification based on relatedness </vt:lpstr>
      <vt:lpstr>2. regional diversification based on relatedness </vt:lpstr>
      <vt:lpstr>2. regional diversification based on relatedness </vt:lpstr>
      <vt:lpstr>2. regional diversification based on relatedness </vt:lpstr>
      <vt:lpstr> 2. regional diversification based on relatedness </vt:lpstr>
      <vt:lpstr>  2. regional diversification based on relatedness </vt:lpstr>
      <vt:lpstr> 2. regional diversification based on relatedness </vt:lpstr>
      <vt:lpstr> 2. regional diversification based on relatedness </vt:lpstr>
      <vt:lpstr> 2. regional diversification based on relatedness </vt:lpstr>
      <vt:lpstr>2. regional diversification based on relatedness  </vt:lpstr>
      <vt:lpstr>2. regional diversification based on relatedness </vt:lpstr>
      <vt:lpstr>2. regional diversification based on relatedness  </vt:lpstr>
      <vt:lpstr>2. regional diversification based on relatedness  </vt:lpstr>
      <vt:lpstr> 3. entrepreneurship: spatial evolution of an industry</vt:lpstr>
      <vt:lpstr> 3. entrepreneurship: spatial evolution of an industry</vt:lpstr>
      <vt:lpstr> 3. entrepreneurship: spatial evolution of an industry</vt:lpstr>
      <vt:lpstr> 3. entrepreneurship: spatial evolution of an industry</vt:lpstr>
      <vt:lpstr>3. entrepreneurship: spatial evolution of an industry  </vt:lpstr>
      <vt:lpstr>Dia 25</vt:lpstr>
      <vt:lpstr>Dia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all eggs in one basket? The promotion of renewable energy industries in Denmark</dc:title>
  <dc:creator>Teis Hansen</dc:creator>
  <cp:lastModifiedBy>boschma</cp:lastModifiedBy>
  <cp:revision>494</cp:revision>
  <dcterms:created xsi:type="dcterms:W3CDTF">2013-03-20T18:19:46Z</dcterms:created>
  <dcterms:modified xsi:type="dcterms:W3CDTF">2015-07-06T07:20:57Z</dcterms:modified>
</cp:coreProperties>
</file>