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sldIdLst>
    <p:sldId id="256" r:id="rId4"/>
    <p:sldId id="304" r:id="rId5"/>
    <p:sldId id="259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56" r:id="rId29"/>
    <p:sldId id="301" r:id="rId30"/>
    <p:sldId id="294" r:id="rId31"/>
    <p:sldId id="273" r:id="rId32"/>
    <p:sldId id="275" r:id="rId33"/>
    <p:sldId id="295" r:id="rId34"/>
    <p:sldId id="274" r:id="rId35"/>
    <p:sldId id="276" r:id="rId36"/>
    <p:sldId id="297" r:id="rId37"/>
    <p:sldId id="300" r:id="rId38"/>
    <p:sldId id="296" r:id="rId39"/>
    <p:sldId id="281" r:id="rId40"/>
    <p:sldId id="282" r:id="rId41"/>
    <p:sldId id="288" r:id="rId42"/>
    <p:sldId id="299" r:id="rId43"/>
    <p:sldId id="291" r:id="rId44"/>
    <p:sldId id="342" r:id="rId45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EEEEE"/>
    <a:srgbClr val="ECECEC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1" autoAdjust="0"/>
    <p:restoredTop sz="94660"/>
  </p:normalViewPr>
  <p:slideViewPr>
    <p:cSldViewPr>
      <p:cViewPr>
        <p:scale>
          <a:sx n="80" d="100"/>
          <a:sy n="80" d="100"/>
        </p:scale>
        <p:origin x="-108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3" cy="493635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64" y="0"/>
            <a:ext cx="2946443" cy="493635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r">
              <a:defRPr sz="1200"/>
            </a:lvl1pPr>
          </a:lstStyle>
          <a:p>
            <a:fld id="{2C5EAD4A-1DB8-4B6F-9165-B33B6614C98C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88" tIns="45144" rIns="90288" bIns="4514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51" y="4690308"/>
            <a:ext cx="5438140" cy="4442707"/>
          </a:xfrm>
          <a:prstGeom prst="rect">
            <a:avLst/>
          </a:prstGeom>
        </p:spPr>
        <p:txBody>
          <a:bodyPr vert="horz" lIns="90288" tIns="45144" rIns="90288" bIns="4514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9049"/>
            <a:ext cx="2946443" cy="493634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64" y="9379049"/>
            <a:ext cx="2946443" cy="493634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r">
              <a:defRPr sz="1200"/>
            </a:lvl1pPr>
          </a:lstStyle>
          <a:p>
            <a:fld id="{C897470D-F45E-4771-9904-3DDF884DEC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8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7B4CAA3-3513-4087-9B80-D903B2327E10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150A1D6-137B-4450-B4E4-DF1FB8EB201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499">
              <a:defRPr/>
            </a:pPr>
            <a:r>
              <a:rPr lang="es-ES" altLang="es-ES" dirty="0"/>
              <a:t>THESE ARE </a:t>
            </a:r>
            <a:r>
              <a:rPr lang="es-ES" altLang="es-ES" dirty="0" err="1"/>
              <a:t>the</a:t>
            </a:r>
            <a:r>
              <a:rPr lang="es-ES" altLang="es-ES" dirty="0"/>
              <a:t> </a:t>
            </a:r>
            <a:r>
              <a:rPr lang="es-ES" altLang="es-ES" dirty="0" err="1"/>
              <a:t>results</a:t>
            </a:r>
            <a:r>
              <a:rPr lang="es-ES" altLang="es-ES" dirty="0"/>
              <a:t> </a:t>
            </a:r>
            <a:r>
              <a:rPr lang="es-ES" altLang="es-ES" dirty="0" err="1"/>
              <a:t>for</a:t>
            </a:r>
            <a:r>
              <a:rPr lang="es-ES" altLang="es-ES" dirty="0"/>
              <a:t> </a:t>
            </a:r>
            <a:r>
              <a:rPr lang="es-ES" altLang="es-ES" dirty="0" err="1"/>
              <a:t>different</a:t>
            </a:r>
            <a:r>
              <a:rPr lang="es-ES" altLang="es-ES" dirty="0"/>
              <a:t> </a:t>
            </a:r>
            <a:r>
              <a:rPr lang="es-ES" altLang="es-ES" dirty="0" err="1"/>
              <a:t>specifications</a:t>
            </a:r>
            <a:r>
              <a:rPr lang="es-ES" altLang="es-ES" dirty="0"/>
              <a:t> of </a:t>
            </a:r>
            <a:r>
              <a:rPr lang="es-ES" altLang="es-ES" dirty="0" err="1"/>
              <a:t>our</a:t>
            </a:r>
            <a:r>
              <a:rPr lang="es-ES" altLang="es-ES" dirty="0"/>
              <a:t> mail </a:t>
            </a:r>
            <a:r>
              <a:rPr lang="es-ES" altLang="es-ES" dirty="0" err="1"/>
              <a:t>model</a:t>
            </a:r>
            <a:r>
              <a:rPr lang="es-ES" altLang="es-ES" dirty="0"/>
              <a:t> of </a:t>
            </a:r>
            <a:r>
              <a:rPr lang="es-ES" altLang="es-ES" dirty="0" err="1"/>
              <a:t>innovation</a:t>
            </a:r>
            <a:r>
              <a:rPr lang="es-ES" altLang="es-ES" dirty="0"/>
              <a:t> performance. </a:t>
            </a:r>
          </a:p>
          <a:p>
            <a:pPr defTabSz="909499">
              <a:defRPr/>
            </a:pPr>
            <a:endParaRPr lang="es-ES" altLang="es-ES" dirty="0"/>
          </a:p>
          <a:p>
            <a:pPr defTabSz="909499">
              <a:defRPr/>
            </a:pPr>
            <a:r>
              <a:rPr lang="es-ES" altLang="es-ES" dirty="0" err="1"/>
              <a:t>Through</a:t>
            </a:r>
            <a:r>
              <a:rPr lang="es-ES" altLang="es-ES" dirty="0"/>
              <a:t> </a:t>
            </a:r>
            <a:r>
              <a:rPr lang="es-ES" altLang="es-ES" dirty="0" err="1"/>
              <a:t>all</a:t>
            </a:r>
            <a:r>
              <a:rPr lang="es-ES" altLang="es-ES" dirty="0"/>
              <a:t> </a:t>
            </a:r>
            <a:r>
              <a:rPr lang="es-ES" altLang="es-ES" dirty="0" err="1"/>
              <a:t>the</a:t>
            </a:r>
            <a:r>
              <a:rPr lang="es-ES" altLang="es-ES" dirty="0"/>
              <a:t> </a:t>
            </a:r>
            <a:r>
              <a:rPr lang="es-ES" altLang="es-ES" dirty="0" err="1"/>
              <a:t>results</a:t>
            </a:r>
            <a:r>
              <a:rPr lang="es-ES" altLang="es-ES" dirty="0"/>
              <a:t> </a:t>
            </a:r>
            <a:r>
              <a:rPr lang="es-ES" altLang="es-ES" dirty="0" err="1"/>
              <a:t>Wald</a:t>
            </a:r>
            <a:r>
              <a:rPr lang="es-ES" altLang="es-ES" dirty="0"/>
              <a:t> </a:t>
            </a:r>
            <a:r>
              <a:rPr lang="es-ES" altLang="es-ES" dirty="0" err="1"/>
              <a:t>tests</a:t>
            </a:r>
            <a:r>
              <a:rPr lang="es-ES" altLang="es-ES" dirty="0"/>
              <a:t> </a:t>
            </a:r>
            <a:r>
              <a:rPr lang="es-ES" altLang="es-ES" dirty="0" err="1"/>
              <a:t>suggest</a:t>
            </a:r>
            <a:r>
              <a:rPr lang="es-ES" altLang="es-ES" dirty="0"/>
              <a:t> </a:t>
            </a:r>
            <a:r>
              <a:rPr lang="es-ES" altLang="es-ES" dirty="0" err="1"/>
              <a:t>the</a:t>
            </a:r>
            <a:r>
              <a:rPr lang="es-ES" altLang="es-ES" dirty="0"/>
              <a:t> </a:t>
            </a:r>
            <a:r>
              <a:rPr lang="es-ES" altLang="es-ES" u="sng" dirty="0" err="1"/>
              <a:t>pre</a:t>
            </a:r>
            <a:r>
              <a:rPr lang="es-ES" altLang="es-ES" dirty="0" err="1"/>
              <a:t>sence</a:t>
            </a:r>
            <a:r>
              <a:rPr lang="es-ES" altLang="es-ES" dirty="0"/>
              <a:t> of </a:t>
            </a:r>
            <a:r>
              <a:rPr lang="es-ES" altLang="es-ES" dirty="0" err="1"/>
              <a:t>correlated</a:t>
            </a:r>
            <a:r>
              <a:rPr lang="es-ES" altLang="es-ES" dirty="0"/>
              <a:t> individual </a:t>
            </a:r>
            <a:r>
              <a:rPr lang="es-ES" altLang="es-ES" dirty="0" err="1"/>
              <a:t>effects</a:t>
            </a:r>
            <a:r>
              <a:rPr lang="es-ES" altLang="es-ES" dirty="0"/>
              <a:t> and </a:t>
            </a:r>
            <a:r>
              <a:rPr lang="es-ES" altLang="es-ES" dirty="0" err="1"/>
              <a:t>the</a:t>
            </a:r>
            <a:r>
              <a:rPr lang="es-ES" altLang="es-ES" dirty="0"/>
              <a:t> </a:t>
            </a:r>
            <a:r>
              <a:rPr lang="es-ES" altLang="es-ES" dirty="0" err="1"/>
              <a:t>ne</a:t>
            </a:r>
            <a:r>
              <a:rPr lang="es-ES" altLang="es-ES" u="sng" dirty="0" err="1"/>
              <a:t>ce</a:t>
            </a:r>
            <a:r>
              <a:rPr lang="es-ES" altLang="es-ES" dirty="0" err="1"/>
              <a:t>ssity</a:t>
            </a:r>
            <a:r>
              <a:rPr lang="es-ES" altLang="es-ES" dirty="0"/>
              <a:t> of </a:t>
            </a:r>
            <a:r>
              <a:rPr lang="es-ES" altLang="es-ES" dirty="0" err="1"/>
              <a:t>correcting</a:t>
            </a:r>
            <a:r>
              <a:rPr lang="es-ES" altLang="es-ES" dirty="0"/>
              <a:t> </a:t>
            </a:r>
            <a:r>
              <a:rPr lang="es-ES" altLang="es-ES" dirty="0" err="1"/>
              <a:t>for</a:t>
            </a:r>
            <a:r>
              <a:rPr lang="es-ES" altLang="es-ES" dirty="0"/>
              <a:t> </a:t>
            </a:r>
            <a:r>
              <a:rPr lang="es-ES" altLang="es-ES" dirty="0" err="1"/>
              <a:t>sample</a:t>
            </a:r>
            <a:r>
              <a:rPr lang="es-ES" altLang="es-ES" dirty="0"/>
              <a:t> </a:t>
            </a:r>
            <a:r>
              <a:rPr lang="es-ES" altLang="es-ES" dirty="0" err="1"/>
              <a:t>selection</a:t>
            </a:r>
            <a:r>
              <a:rPr lang="es-ES" altLang="es-ES" dirty="0"/>
              <a:t> </a:t>
            </a:r>
            <a:r>
              <a:rPr lang="es-ES" altLang="es-ES" dirty="0" err="1"/>
              <a:t>bias</a:t>
            </a:r>
            <a:r>
              <a:rPr lang="es-ES" altLang="es-ES" dirty="0"/>
              <a:t>.</a:t>
            </a:r>
          </a:p>
          <a:p>
            <a:endParaRPr lang="es-ES" altLang="es-ES" b="1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499">
              <a:defRPr/>
            </a:pPr>
            <a:r>
              <a:rPr lang="es-ES" altLang="es-ES" dirty="0" err="1"/>
              <a:t>Regarding</a:t>
            </a:r>
            <a:r>
              <a:rPr lang="es-ES" altLang="es-ES" dirty="0"/>
              <a:t> control variables, </a:t>
            </a:r>
            <a:r>
              <a:rPr lang="es-ES" altLang="es-ES" b="1" dirty="0" err="1"/>
              <a:t>the</a:t>
            </a:r>
            <a:r>
              <a:rPr lang="es-ES" altLang="es-ES" b="1" dirty="0"/>
              <a:t> </a:t>
            </a:r>
            <a:r>
              <a:rPr lang="es-ES" altLang="es-ES" b="1" dirty="0" err="1"/>
              <a:t>results</a:t>
            </a:r>
            <a:r>
              <a:rPr lang="es-ES" altLang="es-ES" b="1" dirty="0"/>
              <a:t> are </a:t>
            </a:r>
            <a:r>
              <a:rPr lang="es-ES" altLang="es-ES" b="1" dirty="0" err="1"/>
              <a:t>robust</a:t>
            </a:r>
            <a:r>
              <a:rPr lang="es-ES" altLang="es-ES" b="1" dirty="0"/>
              <a:t> </a:t>
            </a:r>
            <a:r>
              <a:rPr lang="es-ES" altLang="es-ES" b="1" dirty="0" err="1"/>
              <a:t>through</a:t>
            </a:r>
            <a:r>
              <a:rPr lang="es-ES" altLang="es-ES" b="1" dirty="0"/>
              <a:t> </a:t>
            </a:r>
            <a:r>
              <a:rPr lang="es-ES" altLang="es-ES" b="1" dirty="0" err="1"/>
              <a:t>all</a:t>
            </a:r>
            <a:r>
              <a:rPr lang="es-ES" altLang="es-ES" b="1" dirty="0"/>
              <a:t> </a:t>
            </a:r>
            <a:r>
              <a:rPr lang="es-ES" altLang="es-ES" b="1" dirty="0" err="1"/>
              <a:t>our</a:t>
            </a:r>
            <a:r>
              <a:rPr lang="es-ES" altLang="es-ES" b="1" dirty="0"/>
              <a:t> </a:t>
            </a:r>
            <a:r>
              <a:rPr lang="es-ES" altLang="es-ES" b="1" dirty="0" err="1"/>
              <a:t>estimates</a:t>
            </a:r>
            <a:r>
              <a:rPr lang="es-ES" altLang="es-ES" b="1" dirty="0"/>
              <a:t> </a:t>
            </a:r>
            <a:r>
              <a:rPr lang="es-ES" altLang="es-ES" dirty="0"/>
              <a:t>and </a:t>
            </a:r>
            <a:r>
              <a:rPr lang="es-ES" altLang="es-ES" b="1" dirty="0" err="1"/>
              <a:t>theses</a:t>
            </a:r>
            <a:r>
              <a:rPr lang="es-ES" altLang="es-ES" b="1" dirty="0"/>
              <a:t> </a:t>
            </a:r>
            <a:r>
              <a:rPr lang="es-ES" altLang="es-ES" b="1" dirty="0" err="1"/>
              <a:t>results</a:t>
            </a:r>
            <a:r>
              <a:rPr lang="es-ES" altLang="es-ES" b="1" dirty="0"/>
              <a:t> </a:t>
            </a:r>
            <a:r>
              <a:rPr lang="es-ES" altLang="es-ES" dirty="0"/>
              <a:t>are in line </a:t>
            </a:r>
            <a:r>
              <a:rPr lang="es-ES" altLang="es-ES" dirty="0" err="1"/>
              <a:t>with</a:t>
            </a:r>
            <a:r>
              <a:rPr lang="es-ES" altLang="es-ES" dirty="0"/>
              <a:t> </a:t>
            </a:r>
            <a:r>
              <a:rPr lang="es-ES" altLang="es-ES" b="1" dirty="0" err="1"/>
              <a:t>previous</a:t>
            </a:r>
            <a:r>
              <a:rPr lang="es-ES" altLang="es-ES" dirty="0"/>
              <a:t> </a:t>
            </a:r>
            <a:r>
              <a:rPr lang="es-ES" altLang="es-ES" dirty="0" err="1"/>
              <a:t>literature</a:t>
            </a:r>
            <a:r>
              <a:rPr lang="es-ES" altLang="es-ES" dirty="0"/>
              <a:t>.</a:t>
            </a:r>
          </a:p>
          <a:p>
            <a:endParaRPr lang="es-ES" altLang="es-ES" b="1" dirty="0"/>
          </a:p>
          <a:p>
            <a:pPr defTabSz="909499">
              <a:defRPr/>
            </a:pPr>
            <a:r>
              <a:rPr lang="es-ES" altLang="es-ES" dirty="0" err="1"/>
              <a:t>We</a:t>
            </a:r>
            <a:r>
              <a:rPr lang="es-ES" altLang="es-ES" dirty="0"/>
              <a:t> </a:t>
            </a:r>
            <a:r>
              <a:rPr lang="es-ES" altLang="es-ES" dirty="0" err="1"/>
              <a:t>will</a:t>
            </a:r>
            <a:r>
              <a:rPr lang="es-ES" altLang="es-ES" dirty="0"/>
              <a:t> </a:t>
            </a:r>
            <a:r>
              <a:rPr lang="es-ES" altLang="es-ES" dirty="0" err="1"/>
              <a:t>focus</a:t>
            </a:r>
            <a:r>
              <a:rPr lang="es-ES" altLang="es-ES" dirty="0"/>
              <a:t> </a:t>
            </a:r>
            <a:r>
              <a:rPr lang="es-ES" altLang="es-ES" dirty="0" err="1"/>
              <a:t>on</a:t>
            </a:r>
            <a:r>
              <a:rPr lang="es-ES" altLang="es-ES" dirty="0"/>
              <a:t> </a:t>
            </a:r>
            <a:r>
              <a:rPr lang="es-ES" altLang="es-ES" dirty="0" err="1"/>
              <a:t>collaboration</a:t>
            </a:r>
            <a:r>
              <a:rPr lang="es-ES" altLang="es-ES" dirty="0"/>
              <a:t> variables</a:t>
            </a:r>
          </a:p>
          <a:p>
            <a:endParaRPr lang="es-ES" altLang="es-ES" b="1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THEREFORE, </a:t>
            </a:r>
            <a:r>
              <a:rPr lang="en-US" dirty="0"/>
              <a:t>These results support our first hypothesis, which is in accordance with the idea that …</a:t>
            </a:r>
          </a:p>
          <a:p>
            <a:r>
              <a:rPr lang="en-US" dirty="0"/>
              <a:t>… provide with less redundant information, which would allow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When we disaggregate the variable of international research alliances distinguishing between European and extra-European, </a:t>
            </a:r>
          </a:p>
          <a:p>
            <a:r>
              <a:rPr lang="en-US" b="1" dirty="0"/>
              <a:t>we obtain that… </a:t>
            </a:r>
          </a:p>
          <a:p>
            <a:endParaRPr lang="en-US" b="1" dirty="0"/>
          </a:p>
          <a:p>
            <a:r>
              <a:rPr lang="en-US" dirty="0"/>
              <a:t>… whereas,</a:t>
            </a:r>
            <a:r>
              <a:rPr lang="en-US" b="1" dirty="0"/>
              <a:t> </a:t>
            </a:r>
            <a:r>
              <a:rPr lang="en-US" dirty="0"/>
              <a:t>when such </a:t>
            </a:r>
            <a:r>
              <a:rPr lang="en-US" b="1" dirty="0"/>
              <a:t>collaborations are carried out with partners </a:t>
            </a:r>
            <a:r>
              <a:rPr lang="en-US" dirty="0"/>
              <a:t>in </a:t>
            </a:r>
            <a:r>
              <a:rPr lang="en-US" b="1" u="sng" dirty="0"/>
              <a:t>very distant </a:t>
            </a:r>
            <a:r>
              <a:rPr lang="en-US" dirty="0"/>
              <a:t>geographical areas </a:t>
            </a:r>
            <a:r>
              <a:rPr lang="en-US" b="1" dirty="0"/>
              <a:t>the impact on innovation performance is found </a:t>
            </a:r>
            <a:r>
              <a:rPr lang="en-US" dirty="0"/>
              <a:t>to be (positive and) highly significant. </a:t>
            </a: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AND More disaggregated in </a:t>
            </a:r>
            <a:r>
              <a:rPr lang="en-US" b="1" dirty="0"/>
              <a:t>Column 4, </a:t>
            </a:r>
            <a:r>
              <a:rPr lang="en-US" b="1" u="sng" dirty="0"/>
              <a:t>we observe that </a:t>
            </a:r>
            <a:r>
              <a:rPr lang="en-US" dirty="0"/>
              <a:t>Among the extra-European agreements,</a:t>
            </a:r>
            <a:r>
              <a:rPr lang="en-US" b="1" dirty="0"/>
              <a:t> both US and Asian alliances </a:t>
            </a:r>
            <a:r>
              <a:rPr lang="en-US" b="1" u="sng" dirty="0"/>
              <a:t>po</a:t>
            </a:r>
            <a:r>
              <a:rPr lang="en-US" b="1" dirty="0"/>
              <a:t>sitively </a:t>
            </a:r>
            <a:r>
              <a:rPr lang="en-US" dirty="0"/>
              <a:t>influence the innovation performance of Spanish firms</a:t>
            </a: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This may be explained because…   </a:t>
            </a:r>
          </a:p>
          <a:p>
            <a:r>
              <a:rPr lang="en-US" b="1" dirty="0"/>
              <a:t>ALSO implies… </a:t>
            </a:r>
            <a:r>
              <a:rPr lang="en-US" dirty="0"/>
              <a:t>(than the benefits obtain from collaboration with extra-European partners)</a:t>
            </a:r>
          </a:p>
          <a:p>
            <a:endParaRPr lang="en-US" b="1" dirty="0"/>
          </a:p>
          <a:p>
            <a:pPr defTabSz="909499">
              <a:defRPr/>
            </a:pPr>
            <a:endParaRPr lang="en-GB" dirty="0"/>
          </a:p>
          <a:p>
            <a:endParaRPr lang="en-US" b="1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499">
              <a:defRPr/>
            </a:pPr>
            <a:r>
              <a:rPr lang="en-GB" b="1" dirty="0"/>
              <a:t>probably due to such…</a:t>
            </a:r>
            <a:endParaRPr lang="en-US" altLang="es-ES" baseline="0" noProof="0" dirty="0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Interestingly enough, when we disaggregate the international area, </a:t>
            </a:r>
          </a:p>
          <a:p>
            <a:endParaRPr lang="en-GB" altLang="es-ES" dirty="0"/>
          </a:p>
          <a:p>
            <a:r>
              <a:rPr lang="en-GB" b="1" dirty="0"/>
              <a:t>The effects </a:t>
            </a:r>
            <a:r>
              <a:rPr lang="en-GB" dirty="0"/>
              <a:t>of interaction terms are also positive and significant for the European case but they are not neither for the US or the rest of the countries (case)</a:t>
            </a:r>
          </a:p>
          <a:p>
            <a:endParaRPr lang="en-US" altLang="es-ES" baseline="0" noProof="0" dirty="0" smtClean="0"/>
          </a:p>
          <a:p>
            <a:r>
              <a:rPr lang="en-GB" dirty="0"/>
              <a:t>There is not </a:t>
            </a:r>
            <a:r>
              <a:rPr lang="en-GB" b="1" dirty="0"/>
              <a:t>a clear </a:t>
            </a:r>
            <a:r>
              <a:rPr lang="en-GB" dirty="0"/>
              <a:t>explanation at first sight, but</a:t>
            </a:r>
          </a:p>
          <a:p>
            <a:r>
              <a:rPr lang="en-GB" altLang="es-ES" dirty="0"/>
              <a:t>When looking at the data of the share of R&amp;D expenditures we found that the average </a:t>
            </a:r>
            <a:r>
              <a:rPr lang="en-GB" altLang="es-ES" b="1" dirty="0"/>
              <a:t>value in the case of firms cooperating </a:t>
            </a:r>
            <a:r>
              <a:rPr lang="en-GB" altLang="es-ES" dirty="0"/>
              <a:t>exclusively with European partner </a:t>
            </a:r>
            <a:r>
              <a:rPr lang="en-GB" altLang="es-ES" b="1" dirty="0"/>
              <a:t>is much lower </a:t>
            </a:r>
            <a:r>
              <a:rPr lang="en-GB" altLang="es-ES" dirty="0"/>
              <a:t>than in the case of firms cooperating, for instance, exclusively with American partners. The values are 4% vs 14% respectively</a:t>
            </a:r>
          </a:p>
          <a:p>
            <a:endParaRPr lang="en-GB" altLang="es-ES" b="1" dirty="0"/>
          </a:p>
          <a:p>
            <a:r>
              <a:rPr lang="en-GB" altLang="es-ES" b="1" dirty="0"/>
              <a:t>So, This leads us to think that…</a:t>
            </a:r>
          </a:p>
          <a:p>
            <a:endParaRPr lang="en-GB" altLang="es-ES" dirty="0"/>
          </a:p>
          <a:p>
            <a:r>
              <a:rPr lang="en-GB" altLang="es-ES" u="sng" dirty="0"/>
              <a:t>probably because their low</a:t>
            </a:r>
            <a:r>
              <a:rPr lang="en-GB" altLang="es-ES" dirty="0"/>
              <a:t>…</a:t>
            </a:r>
          </a:p>
          <a:p>
            <a:endParaRPr lang="en-GB" altLang="es-ES" b="1" dirty="0"/>
          </a:p>
          <a:p>
            <a:r>
              <a:rPr lang="en-GB" altLang="es-ES" b="1" dirty="0"/>
              <a:t>However,</a:t>
            </a:r>
            <a:r>
              <a:rPr lang="en-GB" altLang="es-ES" dirty="0"/>
              <a:t> when the…   (it seems that the barriers …)</a:t>
            </a:r>
            <a:endParaRPr lang="en-GB" dirty="0"/>
          </a:p>
          <a:p>
            <a:endParaRPr lang="en-GB" dirty="0"/>
          </a:p>
          <a:p>
            <a:r>
              <a:rPr lang="en-GB" u="sng" dirty="0"/>
              <a:t>Then, </a:t>
            </a:r>
          </a:p>
          <a:p>
            <a:pPr defTabSz="909499">
              <a:defRPr/>
            </a:pPr>
            <a:endParaRPr lang="en-GB" b="1" dirty="0"/>
          </a:p>
          <a:p>
            <a:pPr defTabSz="909499">
              <a:defRPr/>
            </a:pPr>
            <a:r>
              <a:rPr lang="en-GB" b="1" dirty="0"/>
              <a:t>On the contrary</a:t>
            </a:r>
            <a:r>
              <a:rPr lang="en-GB" dirty="0"/>
              <a:t>,…    already have </a:t>
            </a:r>
            <a:r>
              <a:rPr lang="en-GB" b="1" dirty="0"/>
              <a:t>high</a:t>
            </a:r>
            <a:r>
              <a:rPr lang="en-GB" dirty="0"/>
              <a:t> absorptive capacity …</a:t>
            </a:r>
          </a:p>
          <a:p>
            <a:pPr defTabSz="909499">
              <a:defRPr/>
            </a:pPr>
            <a:endParaRPr lang="en-GB" dirty="0"/>
          </a:p>
          <a:p>
            <a:pPr defTabSz="909499">
              <a:defRPr/>
            </a:pPr>
            <a:r>
              <a:rPr lang="en-GB" dirty="0"/>
              <a:t>which allow them obtain</a:t>
            </a:r>
          </a:p>
          <a:p>
            <a:pPr defTabSz="909499">
              <a:defRPr/>
            </a:pPr>
            <a:r>
              <a:rPr lang="en-GB" dirty="0"/>
              <a:t>(…and obtain a significant and high innovative premium from such cooperation agreements, )</a:t>
            </a:r>
          </a:p>
          <a:p>
            <a:pPr defTabSz="909499">
              <a:defRPr/>
            </a:pPr>
            <a:r>
              <a:rPr lang="en-GB" dirty="0"/>
              <a:t>(SO THAT)</a:t>
            </a:r>
          </a:p>
          <a:p>
            <a:endParaRPr lang="en-GB" dirty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2398-A99D-4172-8EF4-1B0AFC9078E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D015257-9791-48C6-8E8C-5EF2FB50F050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ES" dirty="0" err="1" smtClean="0"/>
              <a:t>Absorptive</a:t>
            </a:r>
            <a:r>
              <a:rPr lang="es-CO" altLang="es-ES" dirty="0" smtClean="0"/>
              <a:t> </a:t>
            </a:r>
            <a:r>
              <a:rPr lang="es-CO" altLang="es-ES" dirty="0" err="1" smtClean="0"/>
              <a:t>capacity</a:t>
            </a:r>
            <a:r>
              <a:rPr lang="es-CO" altLang="es-ES" dirty="0" smtClean="0"/>
              <a:t> </a:t>
            </a:r>
            <a:r>
              <a:rPr lang="es-CO" altLang="es-ES" dirty="0" err="1" smtClean="0"/>
              <a:t>is</a:t>
            </a:r>
            <a:r>
              <a:rPr lang="es-CO" altLang="es-ES" dirty="0" smtClean="0"/>
              <a:t> a </a:t>
            </a:r>
            <a:r>
              <a:rPr lang="es-CO" altLang="es-ES" dirty="0" err="1" smtClean="0"/>
              <a:t>key</a:t>
            </a:r>
            <a:r>
              <a:rPr lang="es-CO" altLang="es-ES" baseline="0" dirty="0" smtClean="0"/>
              <a:t> factor </a:t>
            </a:r>
            <a:r>
              <a:rPr lang="es-CO" altLang="es-ES" baseline="0" dirty="0" err="1" smtClean="0"/>
              <a:t>to</a:t>
            </a:r>
            <a:r>
              <a:rPr lang="es-CO" altLang="es-ES" baseline="0" dirty="0" smtClean="0"/>
              <a:t> </a:t>
            </a:r>
            <a:r>
              <a:rPr lang="es-CO" altLang="es-ES" baseline="0" dirty="0" err="1" smtClean="0"/>
              <a:t>explain</a:t>
            </a:r>
            <a:r>
              <a:rPr lang="es-CO" altLang="es-ES" baseline="0" dirty="0" smtClean="0"/>
              <a:t>…</a:t>
            </a:r>
          </a:p>
          <a:p>
            <a:endParaRPr lang="es-CO" altLang="es-ES" baseline="0" dirty="0" smtClean="0"/>
          </a:p>
          <a:p>
            <a:endParaRPr lang="es-CO" altLang="es-E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470D-F45E-4771-9904-3DDF884DEC5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046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150A1D6-137B-4450-B4E4-DF1FB8EB2012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4560FCF-D103-4082-94DA-13EEA2D0A250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0832E26-C27F-4BE2-939A-6C2E952D384F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1EE2EF1-F7D0-4871-A442-E7BD4BD02595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 dirty="0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967" indent="-2842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687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1624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6373" indent="-227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1123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5872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062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371" indent="-227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974A0AC-DAD9-4FB4-95D9-288A4903B7B7}" type="slidenum">
              <a:rPr lang="es-CO" altLang="es-ES" smtClean="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s-CO" altLang="es-E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C479-444F-4F06-B94F-6AC8C365C3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D5F8-A08B-4737-B760-9C6386F282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F765-702F-4210-BB5C-9C87E2947D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2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7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7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4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92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3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52EE-24FC-40F3-9817-C28B15B8DD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48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73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5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C479-444F-4F06-B94F-6AC8C365C3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52EE-24FC-40F3-9817-C28B15B8DD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73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FF7-A404-4627-ACFF-2BB22FB31E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43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B78F-9EB1-4D1E-A879-6B2ED623B3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04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BDC5-1499-4902-83D0-000CA44AD9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31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75B7-F9B5-4DD9-9D4F-49B7D11E05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73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7E80-85FB-4880-A5FC-78F6A7CEB5D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FF7-A404-4627-ACFF-2BB22FB31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D89-4DCC-4589-9819-DA6428E4E8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1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a-ES" noProof="0" smtClean="0"/>
              <a:t>Feu clic a la icona per afegir una imatge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8BEA-7A49-41D7-B643-EAE172CB8C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6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D5F8-A08B-4737-B760-9C6386F282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0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F765-702F-4210-BB5C-9C87E2947D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B78F-9EB1-4D1E-A879-6B2ED623B3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BDC5-1499-4902-83D0-000CA44AD9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75B7-F9B5-4DD9-9D4F-49B7D11E05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7E80-85FB-4880-A5FC-78F6A7CEB5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D89-4DCC-4589-9819-DA6428E4E8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a-ES" noProof="0" smtClean="0"/>
              <a:t>Feu clic a la icona per afegir una imatge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8BEA-7A49-41D7-B643-EAE172CB8C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6E2A1C6-8C51-4032-A83B-9687A452FB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51FED7-369F-4867-BFFD-91289E21C91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09/07/2015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8F0DB5-FA13-4EEC-AFE9-7FB54592F38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6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6E2A1C6-8C51-4032-A83B-9687A452FB9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50173" y="1246875"/>
            <a:ext cx="84481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Technological collaboration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and </a:t>
            </a:r>
            <a:r>
              <a:rPr lang="en-US" sz="3200" b="1" dirty="0"/>
              <a:t>innovation production: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Does </a:t>
            </a:r>
            <a:r>
              <a:rPr lang="en-US" sz="3200" b="1" dirty="0"/>
              <a:t>geography and relatedness matter</a:t>
            </a:r>
            <a:r>
              <a:rPr lang="en-US" sz="3200" b="1" dirty="0" smtClean="0"/>
              <a:t>?</a:t>
            </a:r>
            <a:endParaRPr lang="es-ES" sz="3200" b="1" dirty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62361" y="3933056"/>
            <a:ext cx="7035966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4000"/>
              </a:lnSpc>
            </a:pPr>
            <a:r>
              <a:rPr lang="es-ES_tradnl" sz="2000" b="1" dirty="0" smtClean="0">
                <a:solidFill>
                  <a:srgbClr val="716F6E"/>
                </a:solidFill>
                <a:latin typeface="Verdana" charset="0"/>
              </a:rPr>
              <a:t>Rosina Moreno</a:t>
            </a:r>
            <a:endParaRPr lang="es-ES_tradnl" sz="2000" b="1" baseline="30000" dirty="0" smtClean="0">
              <a:solidFill>
                <a:srgbClr val="716F6E"/>
              </a:solidFill>
              <a:latin typeface="Verdana" charset="0"/>
            </a:endParaRPr>
          </a:p>
          <a:p>
            <a:pPr eaLnBrk="0" hangingPunct="0">
              <a:lnSpc>
                <a:spcPts val="4000"/>
              </a:lnSpc>
            </a:pPr>
            <a:r>
              <a:rPr lang="ca-ES" sz="1200" b="1" dirty="0" smtClean="0">
                <a:solidFill>
                  <a:srgbClr val="716F6E"/>
                </a:solidFill>
                <a:latin typeface="Verdana" charset="0"/>
              </a:rPr>
              <a:t>AQR-IREA </a:t>
            </a:r>
            <a:r>
              <a:rPr lang="ca-ES" sz="1200" b="1" dirty="0" err="1" smtClean="0">
                <a:solidFill>
                  <a:srgbClr val="716F6E"/>
                </a:solidFill>
                <a:latin typeface="Verdana" charset="0"/>
              </a:rPr>
              <a:t>Research</a:t>
            </a:r>
            <a:r>
              <a:rPr lang="ca-ES" sz="1200" b="1" dirty="0" smtClean="0">
                <a:solidFill>
                  <a:srgbClr val="716F6E"/>
                </a:solidFill>
                <a:latin typeface="Verdana" charset="0"/>
              </a:rPr>
              <a:t> Group. University of Barcelona</a:t>
            </a:r>
            <a:endParaRPr lang="en-US" sz="2000" b="1" dirty="0">
              <a:solidFill>
                <a:srgbClr val="716F6E"/>
              </a:solidFill>
              <a:latin typeface="Verdana" charset="0"/>
            </a:endParaRPr>
          </a:p>
        </p:txBody>
      </p:sp>
      <p:pic>
        <p:nvPicPr>
          <p:cNvPr id="7" name="6 Imagen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0376"/>
            <a:ext cx="9144000" cy="135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 txBox="1">
            <a:spLocks/>
          </p:cNvSpPr>
          <p:nvPr/>
        </p:nvSpPr>
        <p:spPr bwMode="auto">
          <a:xfrm>
            <a:off x="179512" y="908720"/>
            <a:ext cx="82089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Collaboration </a:t>
            </a:r>
            <a:r>
              <a:rPr lang="en-US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foreign </a:t>
            </a: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partners</a:t>
            </a: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produce </a:t>
            </a:r>
            <a:r>
              <a:rPr lang="en-US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complementary knowledge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is in short supply in the firm’s home country (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Miotti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Sachwald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2003;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Lavie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Miller, 2008; van Beers and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Zand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2014)</a:t>
            </a:r>
          </a:p>
          <a:p>
            <a:pPr marL="742950" lvl="1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remote areas can provide with </a:t>
            </a:r>
            <a:r>
              <a:rPr lang="en-US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less redundant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pieces of knowledge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Duysters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Lokshin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2011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16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Previous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studies: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innovation performance is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positively influenced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by international R&amp;D cooperation, but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unaffected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 less affected by national cooperation (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Miotti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Sachwald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2003;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Cincera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al., 2003;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Lööf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2009;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Arvanitis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Bolli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2013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717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522971-8568-4BF3-AFCE-FACFC287D579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5435600" y="44450"/>
            <a:ext cx="3097213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Hypothesis (1)</a:t>
            </a:r>
          </a:p>
        </p:txBody>
      </p:sp>
      <p:pic>
        <p:nvPicPr>
          <p:cNvPr id="7173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5013176"/>
            <a:ext cx="73448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H1: We </a:t>
            </a:r>
            <a:r>
              <a:rPr lang="en-US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expect collaborative research with non-European partners to have higher impact on the firm’s innovative performance than national or European research collaborations. </a:t>
            </a:r>
          </a:p>
        </p:txBody>
      </p:sp>
    </p:spTree>
    <p:extLst>
      <p:ext uri="{BB962C8B-B14F-4D97-AF65-F5344CB8AC3E}">
        <p14:creationId xmlns:p14="http://schemas.microsoft.com/office/powerpoint/2010/main" val="41018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 txBox="1">
            <a:spLocks/>
          </p:cNvSpPr>
          <p:nvPr/>
        </p:nvSpPr>
        <p:spPr bwMode="auto">
          <a:xfrm>
            <a:off x="621506" y="1340768"/>
            <a:ext cx="76327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Diversity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partners (suppliers, clients, competitors,….) allows for a wider amount and </a:t>
            </a: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variety of knowledge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 alliances with just one partnership (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Becker and Dietz, 2004;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Laursen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Salter, 2004; Nieto and 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Santamaría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2007)</a:t>
            </a: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ca-ES" sz="1600" b="1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Additional</a:t>
            </a:r>
            <a:r>
              <a:rPr lang="ca-E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b="1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alliances</a:t>
            </a:r>
            <a:r>
              <a:rPr lang="ca-E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same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partner</a:t>
            </a:r>
            <a:r>
              <a:rPr lang="ca-E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would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only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redundant </a:t>
            </a:r>
            <a:r>
              <a:rPr lang="ca-ES" sz="1600" b="1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</a:t>
            </a:r>
            <a:r>
              <a:rPr lang="ca-E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Hoang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a-E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Rothaermel</a:t>
            </a:r>
            <a:r>
              <a:rPr lang="ca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2005)</a:t>
            </a:r>
            <a:endParaRPr lang="en-US" sz="16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2A84AA-C13B-41D0-835C-1A87F73C3405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5435600" y="44450"/>
            <a:ext cx="3097213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Hypothesis (2)</a:t>
            </a:r>
          </a:p>
        </p:txBody>
      </p:sp>
      <p:pic>
        <p:nvPicPr>
          <p:cNvPr id="8197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4365104"/>
            <a:ext cx="742662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H2: Collaboration </a:t>
            </a:r>
            <a:r>
              <a:rPr lang="en-US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partners from diverse geographical areas should substantially boosts innovation more than from just one area (opportunity to choose between different technological paths and apply it).</a:t>
            </a:r>
          </a:p>
        </p:txBody>
      </p:sp>
    </p:spTree>
    <p:extLst>
      <p:ext uri="{BB962C8B-B14F-4D97-AF65-F5344CB8AC3E}">
        <p14:creationId xmlns:p14="http://schemas.microsoft.com/office/powerpoint/2010/main" val="20642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 txBox="1">
            <a:spLocks/>
          </p:cNvSpPr>
          <p:nvPr/>
        </p:nvSpPr>
        <p:spPr bwMode="auto">
          <a:xfrm>
            <a:off x="539750" y="980728"/>
            <a:ext cx="7848674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differential impact of external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knowledge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flows depends mainly on firms’ </a:t>
            </a:r>
            <a:r>
              <a:rPr lang="en-US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absorptive </a:t>
            </a: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capacity 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(Cohen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16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Levinthal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1990) </a:t>
            </a:r>
            <a:endParaRPr lang="en-US" sz="1600" b="1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Those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firms with higher levels of absorptive capacity can manage external knowledge flows </a:t>
            </a:r>
            <a:r>
              <a:rPr lang="en-US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</a:t>
            </a: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efficiently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(increase its ability to understand and assimilate knowledge from external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sources) and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therefore, stimulate innovative outcomes (</a:t>
            </a:r>
            <a:r>
              <a:rPr lang="en-US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Escribano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al., 2009)</a:t>
            </a: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1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CB8922-D14F-4711-A43E-7DD35FEB93FF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5435600" y="44450"/>
            <a:ext cx="3097213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Hypothesis (3)</a:t>
            </a:r>
          </a:p>
        </p:txBody>
      </p:sp>
      <p:pic>
        <p:nvPicPr>
          <p:cNvPr id="9221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811" y="4437112"/>
            <a:ext cx="75608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GB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H3: Those </a:t>
            </a:r>
            <a:r>
              <a:rPr lang="en-GB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firms with large absorptive capacity obtain an innovation premium from alliances with other partners. This premium is higher in the case of international alliances than for national ones</a:t>
            </a:r>
            <a:endParaRPr lang="en-US" b="1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7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3635375" y="44450"/>
            <a:ext cx="48974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Estimation model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827585" y="1321598"/>
            <a:ext cx="7488832" cy="38225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s-E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wo-stage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model, using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1600" b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Wooldridge’s (1995) consistent estimator for panel data with sample selection</a:t>
            </a:r>
            <a:r>
              <a:rPr lang="en-US" sz="1600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S" sz="1600" dirty="0" smtClean="0">
              <a:solidFill>
                <a:srgbClr val="92D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i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1600" i="1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1600" i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 </a:t>
            </a:r>
            <a:r>
              <a:rPr lang="en-US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equation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indicating whether or not the firm was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innovative: 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C937"/>
              </a:buCl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[.] is an indicator function that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takes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value 1 if the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 engages in innovation activities and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otherwise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C937"/>
              </a:buClr>
              <a:defRPr/>
            </a:pPr>
            <a:endParaRPr lang="en-US" sz="1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C937"/>
              </a:buClr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Determinants</a:t>
            </a:r>
            <a:r>
              <a:rPr lang="en-US" sz="1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firm size (and its squared); market share; belonging to a group; factors perceived as barriers to innovation activities; industry dummies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</p:spPr>
        <p:txBody>
          <a:bodyPr rtlCol="0"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11/20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0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275856" y="3142987"/>
                <a:ext cx="2727670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s-ES" sz="16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142987"/>
                <a:ext cx="2727670" cy="3814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5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3635375" y="44450"/>
            <a:ext cx="48974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Text Box 8"/>
              <p:cNvSpPr txBox="1">
                <a:spLocks noChangeArrowheads="1"/>
              </p:cNvSpPr>
              <p:nvPr/>
            </p:nvSpPr>
            <p:spPr bwMode="auto">
              <a:xfrm>
                <a:off x="395536" y="890140"/>
                <a:ext cx="8136904" cy="45773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457200" indent="-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1600" i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(ii)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600" b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Main </a:t>
                </a:r>
                <a:r>
                  <a:rPr lang="en-US" sz="1600" b="1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equation</a:t>
                </a:r>
                <a:r>
                  <a:rPr lang="en-US" sz="16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explains the intensity of innovation activities:</a:t>
                </a:r>
              </a:p>
              <a:p>
                <a:pPr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defRPr/>
                </a:pPr>
                <a:endParaRPr lang="en-US" sz="1600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indent="-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16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indent="-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1600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indent="-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1600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defRPr/>
                </a:pPr>
                <a:r>
                  <a:rPr lang="en-US" sz="1400" b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Innovative performance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: the share of sales due to new or significantly improved products (logarithmic transformation)</a:t>
                </a:r>
              </a:p>
              <a:p>
                <a:pPr marL="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defRPr/>
                </a:pPr>
                <a:endParaRPr lang="en-US" sz="14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defRPr/>
                </a:pPr>
                <a:r>
                  <a:rPr lang="en-US" sz="1400" b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Determinants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: Dummy for geographic location of partner; absorptive capacity (the proportion of internal R&amp;D expenditures over total sales); firm size (and its squared); belonging to a foreign group; conducting R&amp;D continuously; openness to sources of information; demand-enhancing orientation; industry dummies</a:t>
                </a:r>
                <a:endParaRPr lang="en-US" sz="14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indent="-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16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indent="-457200" algn="just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2D05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Wooldridge’s (1995) method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consistently estimates </a:t>
                </a:r>
                <a:r>
                  <a:rPr lang="el-GR" sz="16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β</a:t>
                </a:r>
                <a:r>
                  <a:rPr lang="es-ES" sz="16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GB" sz="16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by first estimating a </a:t>
                </a:r>
                <a:r>
                  <a:rPr lang="en-GB" sz="1600" dirty="0" err="1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probit</a:t>
                </a:r>
                <a:r>
                  <a:rPr lang="en-GB" sz="16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for each </a:t>
                </a:r>
                <a:r>
                  <a:rPr lang="en-GB" sz="1600" i="1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</a:t>
                </a:r>
                <a:r>
                  <a:rPr lang="en-GB" sz="16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and then saving the inverse Mills </a:t>
                </a:r>
                <a:r>
                  <a:rPr lang="en-GB" sz="16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ratios,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E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s-ES" sz="1600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The equation of interest augmented by the inverse Mills ratios is estimated by pooled OLS:</a:t>
                </a:r>
              </a:p>
            </p:txBody>
          </p:sp>
        </mc:Choice>
        <mc:Fallback xmlns="">
          <p:sp>
            <p:nvSpPr>
              <p:cNvPr id="1229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890140"/>
                <a:ext cx="8136904" cy="4577343"/>
              </a:xfrm>
              <a:prstGeom prst="rect">
                <a:avLst/>
              </a:prstGeom>
              <a:blipFill rotWithShape="1">
                <a:blip r:embed="rId3"/>
                <a:stretch>
                  <a:fillRect l="-300" r="-375" b="-26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</p:spPr>
        <p:txBody>
          <a:bodyPr rtlCol="0"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12/20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0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844442" y="1380505"/>
                <a:ext cx="3308277" cy="562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if</m:t>
                              </m:r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              0           </m:t>
                              </m:r>
                              <m:r>
                                <a:rPr lang="es-E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if</m:t>
                              </m:r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=0,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S" sz="16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442" y="1380505"/>
                <a:ext cx="3308277" cy="5620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2038282" y="5701479"/>
                <a:ext cx="4851412" cy="383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𝛽</m:t>
                    </m:r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𝜓</m:t>
                    </m:r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+ </m:t>
                    </m:r>
                    <m:nary>
                      <m:naryPr>
                        <m:chr m:val="∑"/>
                        <m:limLoc m:val="undOvr"/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s-E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s-E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s-E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GB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</m:e>
                    </m:nary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s-ES" sz="16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282" y="5701479"/>
                <a:ext cx="4851412" cy="383118"/>
              </a:xfrm>
              <a:prstGeom prst="rect">
                <a:avLst/>
              </a:prstGeom>
              <a:blipFill rotWithShape="1">
                <a:blip r:embed="rId6"/>
                <a:stretch>
                  <a:fillRect t="-92063" b="-1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2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 and descriptive statistics</a:t>
            </a:r>
          </a:p>
        </p:txBody>
      </p:sp>
      <p:sp>
        <p:nvSpPr>
          <p:cNvPr id="12291" name="1 Título"/>
          <p:cNvSpPr txBox="1">
            <a:spLocks/>
          </p:cNvSpPr>
          <p:nvPr/>
        </p:nvSpPr>
        <p:spPr bwMode="auto">
          <a:xfrm>
            <a:off x="539750" y="1268413"/>
            <a:ext cx="77660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 </a:t>
            </a: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altLang="es-ES" sz="2000" b="1" dirty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Technological Innovation Panel (PITEC)</a:t>
            </a:r>
            <a:r>
              <a:rPr lang="en-GB" altLang="es-ES" sz="2000" dirty="0">
                <a:solidFill>
                  <a:srgbClr val="83C93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built by INE (National Institute of Statistics) from </a:t>
            </a: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Spanish </a:t>
            </a: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Innovation Survey. 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20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Period </a:t>
            </a: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2004-2011 (firms </a:t>
            </a: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which are observed in year t-2 and </a:t>
            </a: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</a:t>
            </a: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)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Manufacturing </a:t>
            </a: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and services 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70,182 </a:t>
            </a: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observations on 10,012 firms.</a:t>
            </a:r>
          </a:p>
        </p:txBody>
      </p:sp>
      <p:sp>
        <p:nvSpPr>
          <p:cNvPr id="1229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95B1-4AB6-40C1-96D1-C3BFD04BFADC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pic>
        <p:nvPicPr>
          <p:cNvPr id="12293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 and descriptive statistics</a:t>
            </a:r>
          </a:p>
        </p:txBody>
      </p:sp>
      <p:sp>
        <p:nvSpPr>
          <p:cNvPr id="14339" name="1 Título"/>
          <p:cNvSpPr txBox="1">
            <a:spLocks/>
          </p:cNvSpPr>
          <p:nvPr/>
        </p:nvSpPr>
        <p:spPr bwMode="auto">
          <a:xfrm>
            <a:off x="539552" y="4005687"/>
            <a:ext cx="8136904" cy="25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On average, more than 60% of collaborative firms maintain research alliances only with national partners with a decreasing pattern from 2005</a:t>
            </a:r>
            <a:r>
              <a:rPr lang="en-GB" altLang="es-E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The second most common type of alliance is collaborations with both national and international partners which appears to be increasing over time.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Within international alliances, research collaboration with European partners is the most intensive one although with a slightly decreasing trend. Contrarily, the proportion of alliances with partners in more distant geographical areas, although of lower magnitude than in the European case, tend to increase along the period.</a:t>
            </a:r>
            <a:endParaRPr lang="en-US" altLang="es-ES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  <p:sp>
        <p:nvSpPr>
          <p:cNvPr id="1434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92985-46A0-44B2-A29C-8A69D76901EC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1568"/>
              </p:ext>
            </p:extLst>
          </p:nvPr>
        </p:nvGraphicFramePr>
        <p:xfrm>
          <a:off x="1403350" y="981075"/>
          <a:ext cx="6503988" cy="2909316"/>
        </p:xfrm>
        <a:graphic>
          <a:graphicData uri="http://schemas.openxmlformats.org/drawingml/2006/table">
            <a:tbl>
              <a:tblPr/>
              <a:tblGrid>
                <a:gridCol w="3803650"/>
                <a:gridCol w="677863"/>
                <a:gridCol w="676275"/>
                <a:gridCol w="676275"/>
                <a:gridCol w="669925"/>
              </a:tblGrid>
              <a:tr h="0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of cooperative firms by type of alliance</a:t>
                      </a: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Cooperative firms over innovative firms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35.8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33.9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35.3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Geographical areas of alliances (% of each category over cooperative firms)</a:t>
                      </a:r>
                      <a:endParaRPr kumimoji="0" lang="es-ES" altLang="es-E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National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International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National&amp;International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Total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s-E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International alliances</a:t>
                      </a:r>
                      <a:endParaRPr kumimoji="0" lang="es-ES" altLang="es-E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European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79.86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75.49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69.57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US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Asian/Others exclusively</a:t>
                      </a:r>
                      <a:endParaRPr kumimoji="0" lang="es-ES" alt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Multiple foreign areas (at least two)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Total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3" name="1 Título"/>
          <p:cNvSpPr txBox="1">
            <a:spLocks/>
          </p:cNvSpPr>
          <p:nvPr/>
        </p:nvSpPr>
        <p:spPr bwMode="auto">
          <a:xfrm>
            <a:off x="5508104" y="1052736"/>
            <a:ext cx="33843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13/20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486657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0428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95.63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94.41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95.33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95.08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410.23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392.87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391.94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83428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0064418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752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746" t="-3743478" r="-2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746" t="-3743478" r="-1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3759" t="-3743478" r="-100752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00000" t="-3743478" b="-5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746" t="-3943478" r="-2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746" t="-3943478" r="-1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3759" t="-3943478" r="-100752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00000" t="-3943478" b="-3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22682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97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3" name="1 Título"/>
          <p:cNvSpPr txBox="1">
            <a:spLocks/>
          </p:cNvSpPr>
          <p:nvPr/>
        </p:nvSpPr>
        <p:spPr bwMode="auto">
          <a:xfrm>
            <a:off x="5508104" y="1052736"/>
            <a:ext cx="33843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13/20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227080"/>
                  </p:ext>
                </p:extLst>
              </p:nvPr>
            </p:nvGraphicFramePr>
            <p:xfrm>
              <a:off x="467544" y="349555"/>
              <a:ext cx="4896854" cy="609912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0428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2124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95.63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94.41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95.33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95.08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410.23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392.87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391.94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83428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4973737"/>
                  </p:ext>
                </p:extLst>
              </p:nvPr>
            </p:nvGraphicFramePr>
            <p:xfrm>
              <a:off x="467544" y="349555"/>
              <a:ext cx="4896854" cy="60850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752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612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2124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746" t="-3773913" r="-2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746" t="-3773913" r="-1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3759" t="-3773913" r="-100752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00000" t="-3773913" b="-5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746" t="-3973913" r="-2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746" t="-3973913" r="-1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3759" t="-3973913" r="-100752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00000" t="-3973913" b="-3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22682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49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14/20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133337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0428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95.63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94.41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95.33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95.08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410.23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392.87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391.97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391.94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3428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034873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752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200746" t="-3743478" r="-2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300746" t="-3743478" r="-1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403759" t="-3743478" r="-100752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500000" t="-3743478" b="-5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200746" t="-3943478" r="-2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300746" t="-3943478" r="-1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403759" t="-3943478" r="-100752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500000" t="-3943478" b="-3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22682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1 Título"/>
          <p:cNvSpPr txBox="1">
            <a:spLocks/>
          </p:cNvSpPr>
          <p:nvPr/>
        </p:nvSpPr>
        <p:spPr bwMode="auto">
          <a:xfrm>
            <a:off x="5580112" y="1268760"/>
            <a:ext cx="30963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Firms maintaining research collaborations with partners abroad increase the share of innovative sales more than those that collaborate only with national partners.</a:t>
            </a: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H1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. 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Knowledge that comes from distant geographical areas can provide with less redundant pieces of knowledge, which would allow enhancing innovation capabilities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.</a:t>
            </a:r>
            <a:endParaRPr lang="en-US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72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8537" y="1052736"/>
            <a:ext cx="8028066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b="1" dirty="0">
                <a:solidFill>
                  <a:srgbClr val="00B050"/>
                </a:solidFill>
              </a:rPr>
              <a:t>production of ideas, knowledge and innovations </a:t>
            </a:r>
            <a:r>
              <a:rPr lang="en-GB" dirty="0"/>
              <a:t>drives the economic development of countries and </a:t>
            </a:r>
            <a:r>
              <a:rPr lang="en-GB" dirty="0" smtClean="0"/>
              <a:t>nations </a:t>
            </a:r>
            <a:r>
              <a:rPr lang="en-US" dirty="0" smtClean="0"/>
              <a:t>(Jones</a:t>
            </a:r>
            <a:r>
              <a:rPr lang="en-US" dirty="0"/>
              <a:t>, 1995; </a:t>
            </a:r>
            <a:r>
              <a:rPr lang="en-US" dirty="0" err="1"/>
              <a:t>Anghion</a:t>
            </a:r>
            <a:r>
              <a:rPr lang="en-US" dirty="0"/>
              <a:t> and Howitt, 1998)</a:t>
            </a:r>
          </a:p>
          <a:p>
            <a:pPr marL="2857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Endogenous </a:t>
            </a:r>
            <a:r>
              <a:rPr lang="en-GB" dirty="0" smtClean="0"/>
              <a:t>growth models: knowledge is a public good, non-rival and non-excludable, and resulting </a:t>
            </a:r>
            <a:r>
              <a:rPr lang="en-GB" b="1" dirty="0" smtClean="0">
                <a:solidFill>
                  <a:srgbClr val="00B050"/>
                </a:solidFill>
              </a:rPr>
              <a:t>knowledge </a:t>
            </a:r>
            <a:r>
              <a:rPr lang="en-GB" b="1" dirty="0" err="1" smtClean="0">
                <a:solidFill>
                  <a:srgbClr val="00B050"/>
                </a:solidFill>
              </a:rPr>
              <a:t>spillovers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are the engine of increasing returns to scale and sustained economic growth </a:t>
            </a:r>
            <a:r>
              <a:rPr lang="en-US" dirty="0"/>
              <a:t>(</a:t>
            </a:r>
            <a:r>
              <a:rPr lang="en-US" dirty="0" err="1"/>
              <a:t>Romer</a:t>
            </a:r>
            <a:r>
              <a:rPr lang="en-US" dirty="0"/>
              <a:t>, 1986, 1990; Lucas, </a:t>
            </a:r>
            <a:r>
              <a:rPr lang="en-US" dirty="0" smtClean="0"/>
              <a:t>1988)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6567" y="3862724"/>
            <a:ext cx="8496300" cy="274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B050"/>
                </a:solidFill>
              </a:rPr>
              <a:t>Geography of innovation</a:t>
            </a:r>
            <a:r>
              <a:rPr lang="en-GB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rgbClr val="00B050"/>
                </a:solidFill>
              </a:rPr>
              <a:t>Tacitness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/>
              <a:t>of knowledge: relevant knowledge is highly contextual and hard to </a:t>
            </a:r>
            <a:r>
              <a:rPr lang="en-GB" dirty="0" smtClean="0"/>
              <a:t>articulate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Knowledge </a:t>
            </a:r>
            <a:r>
              <a:rPr lang="en-GB" dirty="0"/>
              <a:t>is better diffused through frequent </a:t>
            </a:r>
            <a:r>
              <a:rPr lang="en-GB" dirty="0" smtClean="0"/>
              <a:t>interactions: </a:t>
            </a:r>
            <a:r>
              <a:rPr lang="en-GB" b="1" dirty="0" smtClean="0">
                <a:solidFill>
                  <a:srgbClr val="00B050"/>
                </a:solidFill>
              </a:rPr>
              <a:t>public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00B050"/>
                </a:solidFill>
              </a:rPr>
              <a:t>local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Incentives for agents and firms to </a:t>
            </a:r>
            <a:r>
              <a:rPr lang="en-GB" b="1" dirty="0">
                <a:solidFill>
                  <a:srgbClr val="00B050"/>
                </a:solidFill>
              </a:rPr>
              <a:t>cluster</a:t>
            </a:r>
            <a:r>
              <a:rPr lang="en-GB" dirty="0"/>
              <a:t> in </a:t>
            </a:r>
            <a:r>
              <a:rPr lang="en-GB" dirty="0" smtClean="0"/>
              <a:t>space</a:t>
            </a:r>
          </a:p>
          <a:p>
            <a:pPr marL="457200" lvl="1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15/20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349353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0428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95.63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94.41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95.33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95.08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410.23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392.87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391.94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3428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308175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752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200746" t="-3743478" r="-2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300746" t="-3743478" r="-1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403759" t="-3743478" r="-100752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500000" t="-3743478" b="-5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200746" t="-3943478" r="-2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300746" t="-3943478" r="-1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403759" t="-3943478" r="-100752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500000" t="-3943478" b="-3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22682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1 Título"/>
          <p:cNvSpPr txBox="1">
            <a:spLocks/>
          </p:cNvSpPr>
          <p:nvPr/>
        </p:nvSpPr>
        <p:spPr bwMode="auto">
          <a:xfrm>
            <a:off x="5364088" y="1268760"/>
            <a:ext cx="35283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Collaborations 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with European partners do not 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promote 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innovation sales, whereas 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for extra-European is highly significant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The benefits and costs of cooperating in international contexts may vary according to the level of internationalization (</a:t>
            </a:r>
            <a:r>
              <a:rPr lang="en-GB" altLang="es-ES" sz="16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Lavie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and Miller, 2008)</a:t>
            </a: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The benefits with Europeans do not surpass the cost of  cooperating internationally</a:t>
            </a: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0" indent="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Arial" charset="0"/>
              <a:buNone/>
            </a:pP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59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3" name="1 Título"/>
          <p:cNvSpPr txBox="1">
            <a:spLocks/>
          </p:cNvSpPr>
          <p:nvPr/>
        </p:nvSpPr>
        <p:spPr bwMode="auto">
          <a:xfrm>
            <a:off x="5508104" y="1268760"/>
            <a:ext cx="33843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Among </a:t>
            </a: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the extra-European cooperative agreements, it is not only those with US but also with Asian 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partners, </a:t>
            </a: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that positively influence the innovative performance of Spanish 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firms.</a:t>
            </a: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15/20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407622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0428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95.63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94.41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95.33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95.08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410.23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392.87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391.94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3428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554738"/>
                  </p:ext>
                </p:extLst>
              </p:nvPr>
            </p:nvGraphicFramePr>
            <p:xfrm>
              <a:off x="467544" y="349555"/>
              <a:ext cx="4896854" cy="603456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752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200746" t="-3739130" r="-299254" b="-5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300746" t="-3739130" r="-199254" b="-5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403759" t="-3739130" r="-100752" b="-5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500000" t="-3739130" b="-521739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200746" t="-3939130" r="-299254" b="-3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300746" t="-3939130" r="-199254" b="-3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403759" t="-3939130" r="-100752" b="-3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500000" t="-3939130" b="-321739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12840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1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16/20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6833554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0428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95.63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94.41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95.33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95.08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410.23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392.87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391.97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ES" sz="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/>
                                <m:sup>
                                  <m:r>
                                    <a:rPr lang="en-GB" sz="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391.94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834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0428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3428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128322"/>
                  </p:ext>
                </p:extLst>
              </p:nvPr>
            </p:nvGraphicFramePr>
            <p:xfrm>
              <a:off x="467544" y="349555"/>
              <a:ext cx="4896854" cy="604440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34570"/>
                    <a:gridCol w="815816"/>
                    <a:gridCol w="815816"/>
                    <a:gridCol w="815816"/>
                    <a:gridCol w="814836"/>
                  </a:tblGrid>
                  <a:tr h="1752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b="1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Innovation performance and the geographical</a:t>
                          </a:r>
                          <a:r>
                            <a:rPr lang="en-US" sz="1000" b="1" baseline="0" noProof="0" dirty="0" smtClean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scope of research alliances</a:t>
                          </a:r>
                          <a:endParaRPr lang="en-US" sz="1000" b="1" noProof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s-ES" sz="8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b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s-ES" sz="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1.502***</a:t>
                          </a:r>
                          <a:endParaRPr lang="es-ES" sz="10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(0.183)</a:t>
                          </a:r>
                          <a:endParaRPr lang="es-ES" sz="900" b="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(0.184)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-0.413***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-0.408***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(0.107)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 firm^2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Continuous R&amp;D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0.435***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(0.125)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Foreign multinational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0.061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0.084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0.087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(0.235)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(0.236)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Openness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0.069***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0.058***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(0.012)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Demand pull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0.445***</a:t>
                          </a:r>
                          <a:endParaRPr lang="es-ES" sz="10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0.446***</a:t>
                          </a:r>
                          <a:endParaRPr lang="es-ES" sz="1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0.447***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(0.093)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433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Research Collaborations</a:t>
                          </a:r>
                          <a:endParaRPr lang="es-ES" sz="1000" b="1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(0.067)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International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(0.242)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European 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0.422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0.423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(0.263)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extra-European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3.132***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(0.669)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3.912***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(1.028)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Asian / Others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2.636***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(0.997)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52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Multiple areas</a:t>
                          </a:r>
                          <a:endParaRPr lang="es-ES" sz="10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0.494***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0.510***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0.511***</a:t>
                          </a:r>
                          <a:endParaRPr lang="es-ES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5773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 b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9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S" sz="90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(0.086)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9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(0.083)</a:t>
                          </a:r>
                          <a:endParaRPr lang="es-ES" sz="9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200746" t="-3743478" r="-2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300746" t="-3743478" r="-199254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403759" t="-3743478" r="-100752" b="-5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500000" t="-3743478" b="-5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(Selection)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Wald Test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200746" t="-3943478" r="-2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300746" t="-3943478" r="-199254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403759" t="-3943478" r="-100752" b="-3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28338" marR="28338" marT="0" marB="0">
                        <a:blipFill rotWithShape="1">
                          <a:blip r:embed="rId4"/>
                          <a:stretch>
                            <a:fillRect l="-500000" t="-3943478" b="-317391"/>
                          </a:stretch>
                        </a:blipFill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(Fixed effects)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</a:t>
                          </a:r>
                          <a:r>
                            <a:rPr lang="en-GB" sz="70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</a:t>
                          </a:r>
                          <a:r>
                            <a:rPr lang="en-GB" sz="70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=0.000</a:t>
                          </a:r>
                          <a:endParaRPr lang="es-ES" sz="70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noFill/>
                      </a:tcPr>
                    </a:tc>
                  </a:tr>
                  <a:tr h="14020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Observations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35,865</a:t>
                          </a:r>
                          <a:endParaRPr lang="es-ES" sz="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22682">
                    <a:tc gridSpan="5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7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*** p&lt;0.01, ** p&lt;0.05, * </a:t>
                          </a:r>
                          <a:r>
                            <a:rPr lang="en-GB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p&lt;0.1. ( ) Bootstrapped standard errors</a:t>
                          </a:r>
                          <a:r>
                            <a:rPr lang="es-ES" sz="7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700" baseline="0" noProof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Industry dummies included</a:t>
                          </a:r>
                          <a:r>
                            <a:rPr lang="es-ES" sz="7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s-ES" sz="70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s-ES" sz="7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8338" marR="28338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1 Título"/>
          <p:cNvSpPr txBox="1">
            <a:spLocks/>
          </p:cNvSpPr>
          <p:nvPr/>
        </p:nvSpPr>
        <p:spPr bwMode="auto">
          <a:xfrm>
            <a:off x="5436096" y="980727"/>
            <a:ext cx="3384376" cy="53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H2. Diversity </a:t>
            </a: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of partnership only leads to better innovation performance than that of 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innovating firms cooperating </a:t>
            </a: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exclusively with national or exclusively with European 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partners</a:t>
            </a: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. </a:t>
            </a: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Arial" charset="0"/>
              <a:buNone/>
            </a:pP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▶ </a:t>
            </a:r>
            <a:r>
              <a:rPr lang="en-US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Firms reach a point after which marginal costs of managing more complex and heterogeneous networks are higher than the expected benefits</a:t>
            </a:r>
            <a:endParaRPr lang="en-GB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18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17/20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40197"/>
              </p:ext>
            </p:extLst>
          </p:nvPr>
        </p:nvGraphicFramePr>
        <p:xfrm>
          <a:off x="251520" y="364585"/>
          <a:ext cx="4752528" cy="5944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650"/>
                <a:gridCol w="923580"/>
                <a:gridCol w="920649"/>
                <a:gridCol w="920649"/>
              </a:tblGrid>
              <a:tr h="17531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Geographical dimension in research cooperation and absorptive</a:t>
                      </a:r>
                      <a:r>
                        <a:rPr lang="en-US" sz="1100" b="1" baseline="0" noProof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capacity</a:t>
                      </a:r>
                      <a:endParaRPr lang="en-US" sz="1100" b="1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0.796***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0.805***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0.805***</a:t>
                      </a:r>
                      <a:endParaRPr lang="es-ES" sz="10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(0.287)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(0.288)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(0.287)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Collaborations</a:t>
                      </a:r>
                      <a:endParaRPr lang="es-ES" sz="10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0.303***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0.305***</a:t>
                      </a:r>
                      <a:endParaRPr lang="es-ES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0.305***</a:t>
                      </a:r>
                      <a:endParaRPr lang="es-ES" sz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(0.070)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(0.070)</a:t>
                      </a:r>
                      <a:endParaRPr lang="es-ES" sz="12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(0.071)</a:t>
                      </a:r>
                      <a:endParaRPr lang="es-ES" sz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0.773***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(0.245)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0.278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0.279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(0.269)</a:t>
                      </a:r>
                      <a:endParaRPr lang="es-ES" sz="10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(0.268)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Extra-European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2.876***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(0.723)</a:t>
                      </a:r>
                      <a:endParaRPr lang="es-ES" sz="10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3.551***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(1.126)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Asian/Others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2.577**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(1.219)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areas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0.399***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0.416***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0.417***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(0.088)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(0.087)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(0.087)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0.753*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0.750*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0.750*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(0.396)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(0.396)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(0.396)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3.200***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(1.042)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2.908*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2.907*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(1.568)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(1.569)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Extra-European 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4.150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(5.138)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3.935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(6.744)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Asian/Others 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1.231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(19.053)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areas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0.926***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0.924***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0.923***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(0.338)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(0.340)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(0.340)</a:t>
                      </a:r>
                      <a:endParaRPr lang="es-ES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48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 p&lt;0.01, ** p&lt;0.05, * p&lt;0.1. ( ) Bootstrapped standard errors</a:t>
                      </a:r>
                      <a:r>
                        <a:rPr lang="es-ES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S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Control variables </a:t>
                      </a:r>
                      <a:r>
                        <a:rPr lang="en-US" sz="8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included.</a:t>
                      </a:r>
                      <a:endParaRPr lang="en-US" sz="8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 bwMode="auto">
          <a:xfrm>
            <a:off x="5292080" y="1340767"/>
            <a:ext cx="3384376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H3.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Those </a:t>
            </a:r>
            <a:r>
              <a:rPr lang="en-US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firms with large absorptive </a:t>
            </a:r>
            <a:r>
              <a:rPr lang="en-US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capacity</a:t>
            </a: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obtain an innovation premium from alliances with other partners. 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This </a:t>
            </a: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premium is higher in the case of international alliances than for national 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ones. </a:t>
            </a: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6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Arial" charset="0"/>
              <a:buNone/>
            </a:pPr>
            <a:r>
              <a:rPr lang="en-US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▶ Absorptive </a:t>
            </a:r>
            <a:r>
              <a:rPr lang="en-US" altLang="es-ES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capacity gives </a:t>
            </a:r>
            <a:r>
              <a:rPr lang="en-US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firms the </a:t>
            </a:r>
            <a:r>
              <a:rPr lang="en-US" altLang="es-ES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ability to understand and assimilate better the knowledge that comes from other national innovation </a:t>
            </a:r>
            <a:r>
              <a:rPr lang="en-US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systems.</a:t>
            </a:r>
            <a:endParaRPr lang="en-US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59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s-ES" sz="1200" dirty="0" smtClean="0">
                <a:solidFill>
                  <a:srgbClr val="898989"/>
                </a:solidFill>
              </a:rPr>
              <a:t>18/20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2381"/>
              </p:ext>
            </p:extLst>
          </p:nvPr>
        </p:nvGraphicFramePr>
        <p:xfrm>
          <a:off x="251520" y="364585"/>
          <a:ext cx="4752528" cy="5944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650"/>
                <a:gridCol w="923580"/>
                <a:gridCol w="920649"/>
                <a:gridCol w="920649"/>
              </a:tblGrid>
              <a:tr h="17531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Geographical dimension in research cooperation and absorptive</a:t>
                      </a:r>
                      <a:r>
                        <a:rPr lang="en-US" sz="1100" b="1" baseline="0" noProof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capacity</a:t>
                      </a:r>
                      <a:endParaRPr lang="en-US" sz="1100" b="1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0.796***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(0.287)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(0.288)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(0.287)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Collaborations</a:t>
                      </a:r>
                      <a:endParaRPr lang="es-ES" sz="10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0.303***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0.305***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0.305***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(0.070)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(0.070)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(0.071)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0.773***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(0.245)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0.278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0.279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(0.269)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(0.268)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Extra-European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2.876***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(0.723)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3.551***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(1.126)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Asian/Others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2.577**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(1.219)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areas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0.399***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0.416***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0.417***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(0.088)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(0.087)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(0.087)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0.753*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0.750*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0.750*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(0.396)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(0.396)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(0.396)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3.200***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(1.042)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2.908*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2.907*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(1.568)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(1.569)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Extra-European 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4.150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8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(5.138)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3.935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(6.744)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Asian/Others </a:t>
                      </a: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1.231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1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(19.053)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areas * RD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0.926***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0.924***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0.923***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(0.338)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(0.340)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(0.340)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48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 p&lt;0.01, ** p&lt;0.05, * p&lt;0.1. ( ) Bootstrapped standard errors</a:t>
                      </a:r>
                      <a:r>
                        <a:rPr lang="es-ES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S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Control variables </a:t>
                      </a:r>
                      <a:r>
                        <a:rPr lang="en-US" sz="8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included.</a:t>
                      </a:r>
                      <a:endParaRPr lang="en-US" sz="8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952" marR="279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5364088" y="1063476"/>
            <a:ext cx="3384376" cy="53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Firms cooperating with </a:t>
            </a:r>
            <a:r>
              <a:rPr lang="en-US" altLang="es-ES" sz="14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European </a:t>
            </a:r>
            <a:r>
              <a:rPr lang="en-US" altLang="es-ES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partners </a:t>
            </a:r>
            <a:r>
              <a:rPr lang="en-US" altLang="es-ES" sz="14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have low </a:t>
            </a:r>
            <a:r>
              <a:rPr lang="en-US" altLang="es-ES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capability</a:t>
            </a:r>
            <a:r>
              <a:rPr lang="en-US" altLang="es-E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to understand and exploit </a:t>
            </a:r>
            <a:r>
              <a:rPr lang="en-US" altLang="es-ES" sz="1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the knowledge </a:t>
            </a:r>
            <a:r>
              <a:rPr lang="en-US" altLang="es-E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and resources that can be provided by their partners </a:t>
            </a:r>
            <a:endParaRPr lang="en-US" altLang="es-ES" sz="14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Arial" charset="0"/>
              <a:buNone/>
            </a:pPr>
            <a:r>
              <a:rPr lang="en-US" altLang="es-ES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▶ an increase in this capacity </a:t>
            </a:r>
            <a:r>
              <a:rPr lang="en-US" altLang="es-ES" sz="14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make </a:t>
            </a:r>
            <a:r>
              <a:rPr lang="en-US" altLang="es-ES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 difference.</a:t>
            </a: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  <a:p>
            <a:pPr marL="180000" indent="-18000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Firms </a:t>
            </a:r>
            <a:r>
              <a:rPr lang="en-US" altLang="es-E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cooperating with </a:t>
            </a:r>
            <a:r>
              <a:rPr lang="en-US" altLang="es-ES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extra-European partners already have </a:t>
            </a:r>
            <a:r>
              <a:rPr lang="en-US" altLang="es-ES" sz="14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high levels of absorptive capability</a:t>
            </a:r>
            <a:r>
              <a:rPr lang="en-US" altLang="es-ES" sz="14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  <a:r>
              <a:rPr lang="en-US" altLang="es-ES" sz="1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to understand and exploit the non-redundant knowledge and resources </a:t>
            </a:r>
            <a:r>
              <a:rPr lang="en-US" altLang="es-ES" sz="14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▶ an </a:t>
            </a:r>
            <a:r>
              <a:rPr lang="en-US" altLang="es-ES" sz="14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increase in this capacity does not make a difference</a:t>
            </a:r>
            <a:r>
              <a:rPr lang="en-US" altLang="es-ES" sz="14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.</a:t>
            </a:r>
            <a:endParaRPr lang="en-US" altLang="es-ES" sz="14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25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8" y="6370587"/>
            <a:ext cx="1008172" cy="58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3635375" y="44450"/>
            <a:ext cx="48974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Conclusions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67545" y="1124744"/>
            <a:ext cx="820891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pivotal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element for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generation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ca-ES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accessing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external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sources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ca-ES" altLang="es-ES" sz="2000" b="1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policy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perspective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R&amp;D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capital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efforts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connectivity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specialization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strategy</a:t>
            </a:r>
            <a:endParaRPr lang="ca-ES" altLang="es-ES" sz="2000" b="1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ca-ES" altLang="es-ES" sz="2000" b="1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</a:t>
            </a:r>
            <a:r>
              <a:rPr lang="ca-E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distant ties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embracing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factors as possible is a plausible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beneficial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policy</a:t>
            </a:r>
            <a:r>
              <a:rPr lang="ca-E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altLang="es-ES" sz="20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option</a:t>
            </a:r>
            <a:endParaRPr lang="en-US" altLang="es-ES" sz="20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2000" dirty="0" smtClean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Innovation </a:t>
            </a:r>
            <a:r>
              <a:rPr lang="en-US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policies which neglect the </a:t>
            </a:r>
            <a:r>
              <a:rPr lang="en-US" altLang="es-ES" sz="20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absorption capacity</a:t>
            </a:r>
            <a:r>
              <a:rPr lang="en-US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firms and regions are </a:t>
            </a:r>
            <a:r>
              <a:rPr lang="en-U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incomplete</a:t>
            </a:r>
            <a:r>
              <a:rPr lang="en-US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1013" y="6519863"/>
            <a:ext cx="2133600" cy="365125"/>
          </a:xfrm>
        </p:spPr>
        <p:txBody>
          <a:bodyPr rtlCol="0"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20/20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6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23528" y="1246875"/>
            <a:ext cx="88662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cap="all" dirty="0" smtClean="0">
                <a:solidFill>
                  <a:srgbClr val="000000"/>
                </a:solidFill>
              </a:rPr>
              <a:t>RELATEDNESS and EXTERNAL LINKAGES </a:t>
            </a:r>
          </a:p>
          <a:p>
            <a:r>
              <a:rPr lang="en-GB" sz="3200" b="1" cap="all" dirty="0" smtClean="0">
                <a:solidFill>
                  <a:srgbClr val="000000"/>
                </a:solidFill>
              </a:rPr>
              <a:t>FOR EUROPE’S REGIONAL INNOVATION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28746" y="3140968"/>
            <a:ext cx="7035966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4000"/>
              </a:lnSpc>
            </a:pPr>
            <a:r>
              <a:rPr lang="es-ES_tradnl" sz="2000" b="1" dirty="0" err="1" smtClean="0">
                <a:solidFill>
                  <a:srgbClr val="716F6E"/>
                </a:solidFill>
                <a:latin typeface="Verdana" charset="0"/>
              </a:rPr>
              <a:t>Ernest</a:t>
            </a:r>
            <a:r>
              <a:rPr lang="es-ES_tradnl" sz="2000" b="1" dirty="0" smtClean="0">
                <a:solidFill>
                  <a:srgbClr val="716F6E"/>
                </a:solidFill>
                <a:latin typeface="Verdana" charset="0"/>
              </a:rPr>
              <a:t> </a:t>
            </a:r>
            <a:r>
              <a:rPr lang="es-ES_tradnl" sz="2000" b="1" dirty="0" err="1" smtClean="0">
                <a:solidFill>
                  <a:srgbClr val="716F6E"/>
                </a:solidFill>
                <a:latin typeface="Verdana" charset="0"/>
              </a:rPr>
              <a:t>Miguélez</a:t>
            </a:r>
            <a:r>
              <a:rPr lang="es-ES_tradnl" sz="2000" b="1" baseline="30000" dirty="0" smtClean="0">
                <a:solidFill>
                  <a:srgbClr val="716F6E"/>
                </a:solidFill>
                <a:latin typeface="Verdana" charset="0"/>
              </a:rPr>
              <a:t>*</a:t>
            </a:r>
          </a:p>
          <a:p>
            <a:pPr eaLnBrk="0" hangingPunct="0">
              <a:lnSpc>
                <a:spcPts val="4000"/>
              </a:lnSpc>
            </a:pPr>
            <a:r>
              <a:rPr lang="es-ES_tradnl" sz="2000" b="1" dirty="0" smtClean="0">
                <a:solidFill>
                  <a:srgbClr val="716F6E"/>
                </a:solidFill>
                <a:latin typeface="Verdana" charset="0"/>
              </a:rPr>
              <a:t>Rosina Moreno</a:t>
            </a:r>
            <a:r>
              <a:rPr lang="es-ES_tradnl" sz="2000" b="1" baseline="30000" dirty="0" smtClean="0">
                <a:solidFill>
                  <a:srgbClr val="716F6E"/>
                </a:solidFill>
                <a:latin typeface="Verdana" charset="0"/>
              </a:rPr>
              <a:t>+</a:t>
            </a:r>
          </a:p>
          <a:p>
            <a:pPr eaLnBrk="0" hangingPunct="0">
              <a:lnSpc>
                <a:spcPts val="4000"/>
              </a:lnSpc>
            </a:pPr>
            <a:r>
              <a:rPr lang="en-US" sz="1200" b="1" dirty="0" smtClean="0">
                <a:solidFill>
                  <a:srgbClr val="716F6E"/>
                </a:solidFill>
                <a:latin typeface="Verdana" charset="0"/>
              </a:rPr>
              <a:t>* </a:t>
            </a:r>
            <a:r>
              <a:rPr lang="en-US" sz="1200" b="1" dirty="0" err="1" smtClean="0">
                <a:solidFill>
                  <a:srgbClr val="716F6E"/>
                </a:solidFill>
                <a:latin typeface="Verdana" charset="0"/>
              </a:rPr>
              <a:t>GREThA</a:t>
            </a:r>
            <a:r>
              <a:rPr lang="en-US" sz="1200" b="1" dirty="0" smtClean="0">
                <a:solidFill>
                  <a:srgbClr val="716F6E"/>
                </a:solidFill>
                <a:latin typeface="Verdana" charset="0"/>
              </a:rPr>
              <a:t>– </a:t>
            </a:r>
            <a:r>
              <a:rPr lang="en-US" sz="1200" b="1" dirty="0" err="1">
                <a:solidFill>
                  <a:srgbClr val="716F6E"/>
                </a:solidFill>
                <a:latin typeface="Verdana" charset="0"/>
              </a:rPr>
              <a:t>Université</a:t>
            </a:r>
            <a:r>
              <a:rPr lang="en-US" sz="1200" b="1" dirty="0">
                <a:solidFill>
                  <a:srgbClr val="716F6E"/>
                </a:solidFill>
                <a:latin typeface="Verdana" charset="0"/>
              </a:rPr>
              <a:t> </a:t>
            </a:r>
            <a:r>
              <a:rPr lang="en-US" sz="1200" b="1" dirty="0" smtClean="0">
                <a:solidFill>
                  <a:srgbClr val="716F6E"/>
                </a:solidFill>
                <a:latin typeface="Verdana" charset="0"/>
              </a:rPr>
              <a:t>de Bordeaux &amp; AQR-IREA &amp; </a:t>
            </a:r>
            <a:r>
              <a:rPr lang="en-US" sz="1200" b="1" dirty="0" err="1" smtClean="0">
                <a:solidFill>
                  <a:srgbClr val="716F6E"/>
                </a:solidFill>
                <a:latin typeface="Verdana" charset="0"/>
              </a:rPr>
              <a:t>CReAM</a:t>
            </a:r>
            <a:endParaRPr lang="en-US" sz="1200" b="1" dirty="0" smtClean="0">
              <a:solidFill>
                <a:srgbClr val="716F6E"/>
              </a:solidFill>
              <a:latin typeface="Verdana" charset="0"/>
            </a:endParaRPr>
          </a:p>
          <a:p>
            <a:pPr eaLnBrk="0" hangingPunct="0">
              <a:lnSpc>
                <a:spcPts val="4000"/>
              </a:lnSpc>
            </a:pPr>
            <a:r>
              <a:rPr lang="ca-ES" sz="1200" b="1" dirty="0" smtClean="0">
                <a:solidFill>
                  <a:srgbClr val="716F6E"/>
                </a:solidFill>
                <a:latin typeface="Verdana" charset="0"/>
              </a:rPr>
              <a:t>+ AQR-IREA</a:t>
            </a:r>
            <a:endParaRPr lang="en-US" sz="2000" b="1" dirty="0">
              <a:solidFill>
                <a:srgbClr val="716F6E"/>
              </a:solidFill>
              <a:latin typeface="Verdana" charset="0"/>
            </a:endParaRPr>
          </a:p>
        </p:txBody>
      </p:sp>
      <p:pic>
        <p:nvPicPr>
          <p:cNvPr id="7" name="6 Imagen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0376"/>
            <a:ext cx="9144000" cy="13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32331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Human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skills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and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humans’ </a:t>
            </a:r>
            <a:r>
              <a:rPr lang="ca-ES" sz="2400" b="1" kern="0" dirty="0" smtClean="0">
                <a:solidFill>
                  <a:srgbClr val="00B050"/>
                </a:solidFill>
                <a:latin typeface="Arial Unicode MS" pitchFamily="34" charset="-128"/>
              </a:rPr>
              <a:t>social </a:t>
            </a:r>
            <a:r>
              <a:rPr lang="ca-ES" sz="2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interactions</a:t>
            </a:r>
            <a:r>
              <a:rPr lang="ca-ES" sz="2400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kern="0" dirty="0" smtClean="0">
                <a:latin typeface="Arial Unicode MS" pitchFamily="34" charset="-128"/>
              </a:rPr>
              <a:t>drive </a:t>
            </a:r>
            <a:r>
              <a:rPr lang="ca-ES" kern="0" dirty="0" err="1" smtClean="0">
                <a:latin typeface="Arial Unicode MS" pitchFamily="34" charset="-128"/>
              </a:rPr>
              <a:t>the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production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and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dissemination</a:t>
            </a:r>
            <a:r>
              <a:rPr lang="ca-ES" kern="0" dirty="0" smtClean="0">
                <a:latin typeface="Arial Unicode MS" pitchFamily="34" charset="-128"/>
              </a:rPr>
              <a:t> of </a:t>
            </a:r>
            <a:r>
              <a:rPr lang="ca-ES" kern="0" dirty="0" err="1" smtClean="0">
                <a:latin typeface="Arial Unicode MS" pitchFamily="34" charset="-128"/>
              </a:rPr>
              <a:t>ideas</a:t>
            </a:r>
            <a:endParaRPr lang="ca-ES" kern="0" dirty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Ensures</a:t>
            </a: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baseline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economic</a:t>
            </a:r>
            <a:r>
              <a:rPr lang="ca-ES" sz="1600" b="1" kern="0" baseline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baseline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</a:t>
            </a:r>
            <a:r>
              <a:rPr lang="ca-ES" sz="1600" b="1" kern="0" baseline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baseline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b="1" kern="0" baseline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baseline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well-being</a:t>
            </a:r>
            <a:r>
              <a:rPr lang="ca-ES" sz="1600" b="1" kern="0" baseline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Aghion</a:t>
            </a: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Howitt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1992; Jones 1995)</a:t>
            </a:r>
            <a:endParaRPr lang="ca-ES" sz="1600" kern="0" baseline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difussion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spillovers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(Romer 1990)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sz="800" kern="0" noProof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Relevant issue in </a:t>
            </a:r>
            <a:r>
              <a:rPr lang="en-GB" b="1" kern="0" noProof="0" dirty="0" smtClean="0">
                <a:solidFill>
                  <a:srgbClr val="00B050"/>
                </a:solidFill>
                <a:latin typeface="Arial Unicode MS" pitchFamily="34" charset="-128"/>
              </a:rPr>
              <a:t>knowledge externalities literature</a:t>
            </a: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: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Firms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located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agglomerations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mainly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local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firms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industry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industries (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Glaeser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1992)</a:t>
            </a: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Marshall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externalities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concentration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(1920)</a:t>
            </a: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Jacobs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externalities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diversity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Jacobs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1969)</a:t>
            </a:r>
            <a:endParaRPr lang="ca-ES" sz="1600" b="1" kern="0" dirty="0">
              <a:solidFill>
                <a:srgbClr val="00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However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Frenken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(2007</a:t>
            </a:r>
            <a:r>
              <a:rPr lang="ca-ES" sz="1600" b="1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  <a:r>
              <a:rPr lang="ca-ES" sz="2400" b="1" kern="0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</a:t>
            </a:r>
            <a:r>
              <a:rPr lang="ca-ES" sz="2400" b="1" kern="0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b="1" kern="0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ca-ES" sz="2400" b="1" kern="0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b="1" kern="0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unrelated</a:t>
            </a:r>
            <a:r>
              <a:rPr lang="ca-ES" sz="2400" b="1" kern="0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b="1" kern="0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variety</a:t>
            </a:r>
            <a:endParaRPr lang="ca-ES" sz="2400" b="1" kern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kern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5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322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Economic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geography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:</a:t>
            </a:r>
            <a:endParaRPr lang="ca-ES" kern="0" dirty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Importance</a:t>
            </a: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b="1" kern="0" baseline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co-location</a:t>
            </a:r>
            <a:r>
              <a:rPr lang="ca-ES" sz="1600" b="1" kern="0" baseline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baseline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b="1" kern="0" baseline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baseline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cities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production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</a:t>
            </a:r>
            <a:endParaRPr lang="ca-ES" sz="1600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</a:t>
            </a:r>
            <a:r>
              <a:rPr lang="ca-ES" sz="1600" kern="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processes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lock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-in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begin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occur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Boschma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1995)</a:t>
            </a:r>
            <a:endParaRPr lang="ca-ES" sz="1600" kern="0" baseline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Firms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looking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ca-ES" sz="24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external</a:t>
            </a:r>
            <a:r>
              <a:rPr lang="ca-ES" sz="24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sources</a:t>
            </a:r>
            <a:r>
              <a:rPr lang="ca-ES" sz="24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24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ca-ES" sz="24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beyond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boundaries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(Bergman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Maier 2009)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a-ES" sz="1600" kern="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a-ES" sz="1600" kern="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Vibrant ’local-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buzz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 +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Intentional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‘global pipelines’ (Bathelt et al 2004)</a:t>
            </a:r>
            <a:endParaRPr lang="en-GB" kern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1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Objectives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kern="0" dirty="0" smtClean="0">
                <a:latin typeface="Arial Unicode MS" pitchFamily="34" charset="-128"/>
              </a:rPr>
              <a:t>Asses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which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diversified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sectorial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structure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kern="0" dirty="0" smtClean="0">
                <a:latin typeface="Arial Unicode MS" pitchFamily="34" charset="-128"/>
              </a:rPr>
              <a:t>(</a:t>
            </a:r>
            <a:r>
              <a:rPr lang="ca-ES" kern="0" dirty="0" err="1" smtClean="0">
                <a:latin typeface="Arial Unicode MS" pitchFamily="34" charset="-128"/>
              </a:rPr>
              <a:t>related</a:t>
            </a:r>
            <a:r>
              <a:rPr lang="ca-ES" kern="0" dirty="0" smtClean="0">
                <a:latin typeface="Arial Unicode MS" pitchFamily="34" charset="-128"/>
              </a:rPr>
              <a:t> vs. </a:t>
            </a:r>
            <a:r>
              <a:rPr lang="ca-ES" kern="0" dirty="0" err="1" smtClean="0">
                <a:latin typeface="Arial Unicode MS" pitchFamily="34" charset="-128"/>
              </a:rPr>
              <a:t>unrelated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variety</a:t>
            </a:r>
            <a:r>
              <a:rPr lang="ca-ES" kern="0" dirty="0" smtClean="0">
                <a:latin typeface="Arial Unicode MS" pitchFamily="34" charset="-128"/>
              </a:rPr>
              <a:t>) </a:t>
            </a:r>
            <a:r>
              <a:rPr lang="ca-ES" kern="0" dirty="0" err="1" smtClean="0">
                <a:latin typeface="Arial Unicode MS" pitchFamily="34" charset="-128"/>
              </a:rPr>
              <a:t>generates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more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knowledge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spillovers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endParaRPr lang="ca-ES" kern="0" dirty="0"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a-ES" sz="1600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chemeClr val="tx2"/>
                </a:solidFill>
                <a:latin typeface="Arial Unicode MS" pitchFamily="34" charset="-128"/>
              </a:rPr>
              <a:t>Study the </a:t>
            </a:r>
            <a:r>
              <a:rPr lang="en-GB" b="1" kern="0" dirty="0" smtClean="0">
                <a:solidFill>
                  <a:srgbClr val="00B050"/>
                </a:solidFill>
                <a:latin typeface="Arial Unicode MS" pitchFamily="34" charset="-128"/>
              </a:rPr>
              <a:t>relatedness between the local knowledge economy and the knowledge flows from other regions</a:t>
            </a:r>
            <a:endParaRPr lang="en-GB" b="1" kern="0" noProof="0" dirty="0" smtClean="0">
              <a:solidFill>
                <a:srgbClr val="00B050"/>
              </a:solidFill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similar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internal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external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knolwedge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sectors,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innovation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outputs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kern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kern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8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124744"/>
            <a:ext cx="8496300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b="1" dirty="0" smtClean="0">
                <a:solidFill>
                  <a:srgbClr val="00B050"/>
                </a:solidFill>
              </a:rPr>
              <a:t>Localized </a:t>
            </a:r>
            <a:r>
              <a:rPr lang="en-GB" b="1" dirty="0">
                <a:solidFill>
                  <a:srgbClr val="00B050"/>
                </a:solidFill>
              </a:rPr>
              <a:t>knowledge </a:t>
            </a:r>
            <a:r>
              <a:rPr lang="en-GB" b="1" dirty="0" err="1">
                <a:solidFill>
                  <a:srgbClr val="00B050"/>
                </a:solidFill>
              </a:rPr>
              <a:t>spillovers</a:t>
            </a:r>
            <a:r>
              <a:rPr lang="en-GB" dirty="0"/>
              <a:t> became the cornerstone of the geography of innovation literature during the </a:t>
            </a:r>
            <a:r>
              <a:rPr lang="en-GB" dirty="0" smtClean="0"/>
              <a:t>1990s (Jaffe</a:t>
            </a:r>
            <a:r>
              <a:rPr lang="en-GB" dirty="0"/>
              <a:t>, 1986</a:t>
            </a:r>
            <a:r>
              <a:rPr lang="en-GB" dirty="0" smtClean="0"/>
              <a:t>; </a:t>
            </a:r>
            <a:r>
              <a:rPr lang="en-GB" dirty="0" err="1"/>
              <a:t>Audretsch</a:t>
            </a:r>
            <a:r>
              <a:rPr lang="en-GB" dirty="0"/>
              <a:t> and Feldman, 1996,2004)</a:t>
            </a:r>
            <a:endParaRPr lang="en-GB" dirty="0" smtClean="0"/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B050"/>
                </a:solidFill>
              </a:rPr>
              <a:t>Co-location</a:t>
            </a:r>
            <a:r>
              <a:rPr lang="en-GB" dirty="0" smtClean="0"/>
              <a:t> implies ceaseless </a:t>
            </a:r>
            <a:r>
              <a:rPr lang="en-GB" dirty="0"/>
              <a:t>inflows of </a:t>
            </a:r>
            <a:r>
              <a:rPr lang="en-GB" dirty="0" smtClean="0"/>
              <a:t>information</a:t>
            </a:r>
            <a:endParaRPr lang="en-GB" dirty="0" smtClean="0"/>
          </a:p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GB" dirty="0" smtClean="0"/>
          </a:p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dirty="0" smtClean="0"/>
              <a:t>Excessively </a:t>
            </a:r>
            <a:r>
              <a:rPr lang="en-GB" b="1" dirty="0">
                <a:solidFill>
                  <a:srgbClr val="00B050"/>
                </a:solidFill>
              </a:rPr>
              <a:t>close actors </a:t>
            </a:r>
            <a:r>
              <a:rPr lang="en-GB" dirty="0"/>
              <a:t>may have little to </a:t>
            </a:r>
            <a:r>
              <a:rPr lang="en-GB" dirty="0" smtClean="0"/>
              <a:t>exchange</a:t>
            </a:r>
            <a:endParaRPr lang="en-GB" dirty="0"/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Interacting only with </a:t>
            </a:r>
            <a:r>
              <a:rPr lang="en-GB" b="1" dirty="0">
                <a:solidFill>
                  <a:srgbClr val="00B050"/>
                </a:solidFill>
              </a:rPr>
              <a:t>physically close agents</a:t>
            </a:r>
            <a:r>
              <a:rPr lang="en-GB" dirty="0"/>
              <a:t> may prevent individuals to access valuable and non-redundant pools of ideas.</a:t>
            </a:r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Interacting only with </a:t>
            </a:r>
            <a:r>
              <a:rPr lang="en-GB" b="1" dirty="0">
                <a:solidFill>
                  <a:srgbClr val="00B050"/>
                </a:solidFill>
              </a:rPr>
              <a:t>agents in the same technological sector </a:t>
            </a:r>
            <a:r>
              <a:rPr lang="en-GB" dirty="0"/>
              <a:t>will provide with redundant </a:t>
            </a:r>
            <a:r>
              <a:rPr lang="en-GB" dirty="0" smtClean="0"/>
              <a:t>information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00B050"/>
                </a:solidFill>
              </a:rPr>
              <a:t>regional ‘lock-in’ </a:t>
            </a:r>
            <a:r>
              <a:rPr lang="en-US" dirty="0"/>
              <a:t>(</a:t>
            </a:r>
            <a:r>
              <a:rPr lang="en-US" dirty="0" err="1"/>
              <a:t>Boschma</a:t>
            </a:r>
            <a:r>
              <a:rPr lang="en-US" dirty="0"/>
              <a:t> and </a:t>
            </a:r>
            <a:r>
              <a:rPr lang="en-US" dirty="0" err="1"/>
              <a:t>Frenken</a:t>
            </a:r>
            <a:r>
              <a:rPr lang="en-US" dirty="0"/>
              <a:t>, 2009)</a:t>
            </a:r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Related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Literature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529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kern="0" dirty="0" smtClean="0">
                <a:latin typeface="Arial Unicode MS" pitchFamily="34" charset="-128"/>
              </a:rPr>
              <a:t>Is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related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or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unrelated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diversification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more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relevant</a:t>
            </a:r>
            <a:r>
              <a:rPr lang="ca-ES" kern="0" dirty="0" smtClean="0">
                <a:latin typeface="Arial Unicode MS" pitchFamily="34" charset="-128"/>
              </a:rPr>
              <a:t> for </a:t>
            </a:r>
            <a:r>
              <a:rPr lang="ca-ES" kern="0" dirty="0" err="1" smtClean="0">
                <a:latin typeface="Arial Unicode MS" pitchFamily="34" charset="-128"/>
              </a:rPr>
              <a:t>growth</a:t>
            </a:r>
            <a:r>
              <a:rPr lang="ca-ES" kern="0" dirty="0" smtClean="0">
                <a:latin typeface="Arial Unicode MS" pitchFamily="34" charset="-128"/>
              </a:rPr>
              <a:t>? (</a:t>
            </a:r>
            <a:r>
              <a:rPr lang="ca-ES" kern="0" dirty="0" err="1" smtClean="0">
                <a:latin typeface="Arial Unicode MS" pitchFamily="34" charset="-128"/>
              </a:rPr>
              <a:t>Frenken</a:t>
            </a:r>
            <a:r>
              <a:rPr lang="ca-ES" kern="0" dirty="0" smtClean="0">
                <a:latin typeface="Arial Unicode MS" pitchFamily="34" charset="-128"/>
              </a:rPr>
              <a:t> et al 07)</a:t>
            </a:r>
            <a:endParaRPr lang="ca-ES" kern="0" dirty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b="1" dirty="0" smtClean="0">
                <a:solidFill>
                  <a:srgbClr val="00B050"/>
                </a:solidFill>
              </a:rPr>
              <a:t>Unrelated variety</a:t>
            </a:r>
            <a:r>
              <a:rPr lang="en-GB" sz="1600" dirty="0" smtClean="0"/>
              <a:t>: a region is diversified in different types of activities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b="1" dirty="0" smtClean="0">
                <a:solidFill>
                  <a:srgbClr val="00B050"/>
                </a:solidFill>
              </a:rPr>
              <a:t>Related variety</a:t>
            </a:r>
            <a:r>
              <a:rPr lang="en-GB" sz="1600" dirty="0" smtClean="0"/>
              <a:t>: variety within each of a class of activity</a:t>
            </a:r>
            <a:endParaRPr lang="en-GB" sz="1600" dirty="0"/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consensus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variety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regional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Frenken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2007 for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Netherlands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Bishop &amp;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Gripaios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2010 for GB;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Boschma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Iammarino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Quatraro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2010 for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Italy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ca-ES" sz="16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Hartog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2012 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Finland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Boschma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2012 for Spain)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Role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unrelated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variety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Bishop &amp; </a:t>
            </a:r>
            <a:r>
              <a:rPr lang="ca-ES" sz="16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Gripaios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2010 </a:t>
            </a:r>
            <a:endParaRPr lang="ca-ES" sz="1600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ca-ES" sz="16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Boschma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2012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Hartog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2012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GB" kern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0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GB" kern="0" noProof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1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Related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Literature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.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Hypothesis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in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the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paper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47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Role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of 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knowledge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variety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on regional </a:t>
            </a:r>
            <a:r>
              <a:rPr lang="ca-ES" sz="2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innovative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performance</a:t>
            </a:r>
            <a:endParaRPr lang="ca-ES" kern="0" dirty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b="1" dirty="0" smtClean="0">
                <a:solidFill>
                  <a:srgbClr val="00B050"/>
                </a:solidFill>
              </a:rPr>
              <a:t>Variety of knowledge stock in a region: </a:t>
            </a:r>
            <a:r>
              <a:rPr lang="en-GB" sz="1600" dirty="0" smtClean="0">
                <a:solidFill>
                  <a:schemeClr val="tx2"/>
                </a:solidFill>
              </a:rPr>
              <a:t>novelty by combination of previous ideas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b="1" dirty="0" smtClean="0">
                <a:solidFill>
                  <a:srgbClr val="00B050"/>
                </a:solidFill>
              </a:rPr>
              <a:t>Hypothesis: Higher impact if related variety of knowledge stock</a:t>
            </a:r>
            <a:r>
              <a:rPr lang="en-GB" sz="1600" dirty="0" smtClean="0"/>
              <a:t>: </a:t>
            </a: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/>
              <a:t>Knowledge from sectors different from those in which the region is specialized </a:t>
            </a:r>
            <a:r>
              <a:rPr lang="en-GB" sz="1600" b="1" dirty="0" smtClean="0">
                <a:solidFill>
                  <a:srgbClr val="00B050"/>
                </a:solidFill>
              </a:rPr>
              <a:t>but related </a:t>
            </a:r>
            <a:r>
              <a:rPr lang="en-GB" sz="1600" dirty="0" smtClean="0"/>
              <a:t>will enable effective connections</a:t>
            </a: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/>
              <a:t>But from very different sectors, the knowledge base would not easily absorb it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Role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>
                <a:solidFill>
                  <a:srgbClr val="00B050"/>
                </a:solidFill>
                <a:latin typeface="Arial Unicode MS" pitchFamily="34" charset="-128"/>
              </a:rPr>
              <a:t>of 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extra-regional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linkages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in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the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process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of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knowledge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creation</a:t>
            </a:r>
            <a:endParaRPr lang="ca-ES" kern="0" dirty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Jaffe 1989 and </a:t>
            </a:r>
            <a:r>
              <a:rPr lang="en-GB" sz="1600" dirty="0" err="1" smtClean="0">
                <a:solidFill>
                  <a:schemeClr val="tx2"/>
                </a:solidFill>
              </a:rPr>
              <a:t>Feldman&amp;Florida</a:t>
            </a:r>
            <a:r>
              <a:rPr lang="en-GB" sz="1600" dirty="0" smtClean="0">
                <a:solidFill>
                  <a:schemeClr val="tx2"/>
                </a:solidFill>
              </a:rPr>
              <a:t> 1994: knowledge </a:t>
            </a:r>
            <a:r>
              <a:rPr lang="en-GB" sz="1600" b="1" dirty="0" smtClean="0">
                <a:solidFill>
                  <a:srgbClr val="00B050"/>
                </a:solidFill>
              </a:rPr>
              <a:t>external to the firm </a:t>
            </a:r>
            <a:r>
              <a:rPr lang="en-GB" sz="1600" dirty="0" smtClean="0">
                <a:solidFill>
                  <a:schemeClr val="tx2"/>
                </a:solidFill>
              </a:rPr>
              <a:t>but internal to the region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 smtClean="0">
                <a:solidFill>
                  <a:schemeClr val="tx2"/>
                </a:solidFill>
              </a:rPr>
              <a:t>Owen&amp;Powell</a:t>
            </a:r>
            <a:r>
              <a:rPr lang="en-GB" sz="1600" dirty="0" smtClean="0">
                <a:solidFill>
                  <a:schemeClr val="tx2"/>
                </a:solidFill>
              </a:rPr>
              <a:t> 2004; </a:t>
            </a:r>
            <a:r>
              <a:rPr lang="en-GB" sz="1600" dirty="0" err="1" smtClean="0">
                <a:solidFill>
                  <a:schemeClr val="tx2"/>
                </a:solidFill>
              </a:rPr>
              <a:t>Simonen&amp;McCann</a:t>
            </a:r>
            <a:r>
              <a:rPr lang="en-GB" sz="1600" dirty="0" smtClean="0">
                <a:solidFill>
                  <a:schemeClr val="tx2"/>
                </a:solidFill>
              </a:rPr>
              <a:t> 2008: </a:t>
            </a:r>
            <a:r>
              <a:rPr lang="en-GB" sz="1600" b="1" dirty="0" smtClean="0">
                <a:solidFill>
                  <a:srgbClr val="00B050"/>
                </a:solidFill>
              </a:rPr>
              <a:t>extra-local</a:t>
            </a:r>
            <a:r>
              <a:rPr lang="en-GB" sz="1600" dirty="0" smtClean="0">
                <a:solidFill>
                  <a:schemeClr val="tx2"/>
                </a:solidFill>
              </a:rPr>
              <a:t> knowledge sources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Hypothesis: extra-regional knowledge should be related to the knowledge base of a region but should not be the same one </a:t>
            </a: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5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Novelties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Our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methodological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approach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builds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upon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literature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on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impact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of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variety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on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economic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outcomes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kern="0" dirty="0" err="1" smtClean="0">
                <a:solidFill>
                  <a:schemeClr val="tx2"/>
                </a:solidFill>
                <a:latin typeface="Arial Unicode MS" pitchFamily="34" charset="-128"/>
              </a:rPr>
              <a:t>with</a:t>
            </a:r>
            <a:r>
              <a:rPr lang="ca-ES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some</a:t>
            </a: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differences</a:t>
            </a: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</a:rPr>
              <a:t>:</a:t>
            </a:r>
            <a:endParaRPr lang="ca-ES" b="1" kern="0" dirty="0">
              <a:solidFill>
                <a:srgbClr val="009900"/>
              </a:solidFill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Variety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diversity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indices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technological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economic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activities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GB" sz="1600" dirty="0" err="1" smtClean="0"/>
              <a:t>Castaldi</a:t>
            </a:r>
            <a:r>
              <a:rPr lang="en-GB" sz="1600" dirty="0" smtClean="0"/>
              <a:t> </a:t>
            </a:r>
            <a:r>
              <a:rPr lang="en-GB" sz="1600" dirty="0"/>
              <a:t>et al 2014 </a:t>
            </a:r>
            <a:r>
              <a:rPr lang="en-GB" sz="1600" dirty="0" smtClean="0"/>
              <a:t>US</a:t>
            </a:r>
            <a:r>
              <a:rPr lang="en-GB" sz="1600" dirty="0"/>
              <a:t>)</a:t>
            </a: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Information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contained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patents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EPO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baseline="0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Specific</a:t>
            </a:r>
            <a:r>
              <a:rPr lang="ca-ES" sz="1600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channel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b="1" kern="0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flows</a:t>
            </a:r>
            <a:r>
              <a:rPr lang="ca-ES" sz="1600" b="1" kern="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 err="1">
                <a:solidFill>
                  <a:schemeClr val="tx2"/>
                </a:solidFill>
              </a:rPr>
              <a:t>Boschma</a:t>
            </a:r>
            <a:r>
              <a:rPr lang="en-GB" sz="1600" dirty="0">
                <a:solidFill>
                  <a:schemeClr val="tx2"/>
                </a:solidFill>
              </a:rPr>
              <a:t> 2005: need to </a:t>
            </a:r>
            <a:r>
              <a:rPr lang="en-GB" sz="1600" b="1" dirty="0">
                <a:solidFill>
                  <a:srgbClr val="00B050"/>
                </a:solidFill>
              </a:rPr>
              <a:t>network</a:t>
            </a:r>
            <a:r>
              <a:rPr lang="en-GB" sz="1600" dirty="0">
                <a:solidFill>
                  <a:schemeClr val="tx2"/>
                </a:solidFill>
              </a:rPr>
              <a:t> with extra-local knowledge pools (lock-in; pipelines). </a:t>
            </a:r>
            <a:endParaRPr lang="en-GB" sz="1600" dirty="0" smtClean="0">
              <a:solidFill>
                <a:schemeClr val="tx2"/>
              </a:solidFill>
            </a:endParaRPr>
          </a:p>
          <a:p>
            <a:pPr lvl="2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chemeClr val="tx2"/>
                </a:solidFill>
              </a:rPr>
              <a:t>The mechanism used in this paper: </a:t>
            </a:r>
            <a:r>
              <a:rPr lang="en-GB" sz="1600" b="1" dirty="0" smtClean="0">
                <a:solidFill>
                  <a:srgbClr val="00B050"/>
                </a:solidFill>
              </a:rPr>
              <a:t>RESEARCH COLLABORATIONS PROXIED THROUGH CO-PATENTING</a:t>
            </a:r>
            <a:endParaRPr lang="ca-ES" sz="1600" b="1" kern="0" baseline="0" dirty="0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a-ES" sz="16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Estimate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regional KPF for </a:t>
            </a:r>
            <a:r>
              <a:rPr lang="ca-ES" sz="16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</a:t>
            </a:r>
            <a:r>
              <a:rPr lang="ca-ES" sz="16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274 regions in 27 EU countries, 1999-2007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a-ES" sz="1600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9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Empirical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Analysis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kern="0" dirty="0" smtClean="0">
                <a:latin typeface="Arial Unicode MS" pitchFamily="34" charset="-128"/>
              </a:rPr>
              <a:t>Regional KPF: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kern="0" dirty="0" smtClean="0">
              <a:latin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a-ES" kern="0" dirty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b="1" dirty="0" smtClean="0">
                <a:solidFill>
                  <a:srgbClr val="009900"/>
                </a:solidFill>
              </a:rPr>
              <a:t>Specialization and concentration indices of industries + Related and Unrelated Variety (RV vs UV)</a:t>
            </a:r>
            <a:r>
              <a:rPr lang="en-GB" sz="1600" dirty="0" smtClean="0"/>
              <a:t>: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 smtClean="0"/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 smtClean="0"/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b="1" dirty="0" smtClean="0">
              <a:solidFill>
                <a:srgbClr val="009900"/>
              </a:solidFill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b="1" dirty="0">
              <a:solidFill>
                <a:srgbClr val="009900"/>
              </a:solidFill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b="1" dirty="0" smtClean="0">
              <a:solidFill>
                <a:srgbClr val="009900"/>
              </a:solidFill>
            </a:endParaRP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kern="0" noProof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76980"/>
              </p:ext>
            </p:extLst>
          </p:nvPr>
        </p:nvGraphicFramePr>
        <p:xfrm>
          <a:off x="2483768" y="1340768"/>
          <a:ext cx="171447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cuación" r:id="rId4" imgW="952087" imgH="203112" progId="Equation.3">
                  <p:embed/>
                </p:oleObj>
              </mc:Choice>
              <mc:Fallback>
                <p:oleObj name="Ecuación" r:id="rId4" imgW="952087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340768"/>
                        <a:ext cx="171447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24317"/>
            <a:ext cx="4024446" cy="3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748083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99" y="3720927"/>
            <a:ext cx="2592288" cy="27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Empirical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Analysis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238933" y="1268760"/>
                <a:ext cx="8496300" cy="7017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algn="just" eaLnBrk="0" fontAlgn="auto" hangingPunct="0">
                  <a:lnSpc>
                    <a:spcPts val="2600"/>
                  </a:lnSpc>
                  <a:spcBef>
                    <a:spcPts val="8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ca-ES" b="1" kern="0" dirty="0" smtClean="0">
                    <a:solidFill>
                      <a:srgbClr val="00B050"/>
                    </a:solidFill>
                    <a:latin typeface="Arial Unicode MS" pitchFamily="34" charset="-128"/>
                  </a:rPr>
                  <a:t>Indices of RV </a:t>
                </a:r>
                <a:r>
                  <a:rPr lang="ca-ES" b="1" kern="0" dirty="0" err="1">
                    <a:solidFill>
                      <a:srgbClr val="00B050"/>
                    </a:solidFill>
                    <a:latin typeface="Arial Unicode MS" pitchFamily="34" charset="-128"/>
                  </a:rPr>
                  <a:t>a</a:t>
                </a:r>
                <a:r>
                  <a:rPr lang="ca-ES" b="1" kern="0" dirty="0" err="1" smtClean="0">
                    <a:solidFill>
                      <a:srgbClr val="00B050"/>
                    </a:solidFill>
                    <a:latin typeface="Arial Unicode MS" pitchFamily="34" charset="-128"/>
                  </a:rPr>
                  <a:t>nd</a:t>
                </a:r>
                <a:r>
                  <a:rPr lang="ca-ES" b="1" kern="0" dirty="0" smtClean="0">
                    <a:solidFill>
                      <a:srgbClr val="00B050"/>
                    </a:solidFill>
                    <a:latin typeface="Arial Unicode MS" pitchFamily="34" charset="-128"/>
                  </a:rPr>
                  <a:t> UV in </a:t>
                </a:r>
                <a:r>
                  <a:rPr lang="ca-ES" b="1" kern="0" dirty="0" err="1" smtClean="0">
                    <a:solidFill>
                      <a:srgbClr val="00B050"/>
                    </a:solidFill>
                    <a:latin typeface="Arial Unicode MS" pitchFamily="34" charset="-128"/>
                  </a:rPr>
                  <a:t>knowledge</a:t>
                </a:r>
                <a:r>
                  <a:rPr lang="ca-ES" kern="0" dirty="0" smtClean="0">
                    <a:latin typeface="Arial Unicode MS" pitchFamily="34" charset="-128"/>
                  </a:rPr>
                  <a:t>: </a:t>
                </a:r>
                <a:r>
                  <a:rPr lang="ca-ES" kern="0" dirty="0" err="1" smtClean="0">
                    <a:latin typeface="Arial Unicode MS" pitchFamily="34" charset="-128"/>
                  </a:rPr>
                  <a:t>entropy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measures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at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different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levels</a:t>
                </a:r>
                <a:r>
                  <a:rPr lang="ca-ES" kern="0" dirty="0" smtClean="0">
                    <a:latin typeface="Arial Unicode MS" pitchFamily="34" charset="-128"/>
                  </a:rPr>
                  <a:t> of </a:t>
                </a:r>
                <a:r>
                  <a:rPr lang="ca-ES" kern="0" dirty="0" err="1" smtClean="0">
                    <a:latin typeface="Arial Unicode MS" pitchFamily="34" charset="-128"/>
                  </a:rPr>
                  <a:t>sectoral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aggregation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using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the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patenting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profile</a:t>
                </a:r>
                <a:r>
                  <a:rPr lang="ca-ES" kern="0" dirty="0" smtClean="0">
                    <a:latin typeface="Arial Unicode MS" pitchFamily="34" charset="-128"/>
                  </a:rPr>
                  <a:t> of </a:t>
                </a:r>
                <a:r>
                  <a:rPr lang="ca-ES" kern="0" dirty="0" err="1" smtClean="0">
                    <a:latin typeface="Arial Unicode MS" pitchFamily="34" charset="-128"/>
                  </a:rPr>
                  <a:t>each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region</a:t>
                </a:r>
                <a:endParaRPr lang="ca-ES" kern="0" dirty="0" smtClean="0">
                  <a:latin typeface="Arial Unicode MS" pitchFamily="34" charset="-128"/>
                </a:endParaRPr>
              </a:p>
              <a:p>
                <a:pPr marL="742950" lvl="1" indent="-285750" algn="just" eaLnBrk="0" fontAlgn="auto" hangingPunct="0">
                  <a:lnSpc>
                    <a:spcPts val="2600"/>
                  </a:lnSpc>
                  <a:spcBef>
                    <a:spcPts val="8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ca-ES" b="1" kern="0" dirty="0" err="1" smtClean="0">
                    <a:solidFill>
                      <a:srgbClr val="00B050"/>
                    </a:solidFill>
                    <a:latin typeface="Arial Unicode MS" pitchFamily="34" charset="-128"/>
                  </a:rPr>
                  <a:t>Unrelated</a:t>
                </a:r>
                <a:r>
                  <a:rPr lang="ca-ES" b="1" kern="0" dirty="0" smtClean="0">
                    <a:solidFill>
                      <a:srgbClr val="00B050"/>
                    </a:solidFill>
                    <a:latin typeface="Arial Unicode MS" pitchFamily="34" charset="-128"/>
                  </a:rPr>
                  <a:t> </a:t>
                </a:r>
                <a:r>
                  <a:rPr lang="ca-ES" b="1" kern="0" dirty="0" err="1" smtClean="0">
                    <a:solidFill>
                      <a:srgbClr val="00B050"/>
                    </a:solidFill>
                    <a:latin typeface="Arial Unicode MS" pitchFamily="34" charset="-128"/>
                  </a:rPr>
                  <a:t>variety</a:t>
                </a:r>
                <a:r>
                  <a:rPr lang="ca-ES" kern="0" dirty="0" smtClean="0">
                    <a:latin typeface="Arial Unicode MS" pitchFamily="34" charset="-128"/>
                  </a:rPr>
                  <a:t>: </a:t>
                </a:r>
                <a:r>
                  <a:rPr lang="ca-ES" kern="0" dirty="0" err="1" smtClean="0">
                    <a:latin typeface="Arial Unicode MS" pitchFamily="34" charset="-128"/>
                  </a:rPr>
                  <a:t>entropy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at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the</a:t>
                </a:r>
                <a:r>
                  <a:rPr lang="ca-ES" kern="0" dirty="0" smtClean="0">
                    <a:latin typeface="Arial Unicode MS" pitchFamily="34" charset="-128"/>
                  </a:rPr>
                  <a:t> 2-digit </a:t>
                </a:r>
                <a:r>
                  <a:rPr lang="ca-ES" kern="0" dirty="0" err="1" smtClean="0">
                    <a:latin typeface="Arial Unicode MS" pitchFamily="34" charset="-128"/>
                  </a:rPr>
                  <a:t>level</a:t>
                </a:r>
                <a:r>
                  <a:rPr lang="ca-ES" kern="0" dirty="0" smtClean="0">
                    <a:latin typeface="Arial Unicode MS" pitchFamily="34" charset="-128"/>
                  </a:rPr>
                  <a:t>: </a:t>
                </a:r>
                <a:r>
                  <a:rPr lang="ca-ES" kern="0" dirty="0" err="1" smtClean="0">
                    <a:latin typeface="Arial Unicode MS" pitchFamily="34" charset="-128"/>
                  </a:rPr>
                  <a:t>measures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the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extent</a:t>
                </a:r>
                <a:r>
                  <a:rPr lang="ca-ES" kern="0" dirty="0" smtClean="0">
                    <a:latin typeface="Arial Unicode MS" pitchFamily="34" charset="-128"/>
                  </a:rPr>
                  <a:t> a </a:t>
                </a:r>
                <a:r>
                  <a:rPr lang="ca-ES" kern="0" dirty="0" err="1" smtClean="0">
                    <a:latin typeface="Arial Unicode MS" pitchFamily="34" charset="-128"/>
                  </a:rPr>
                  <a:t>region</a:t>
                </a:r>
                <a:r>
                  <a:rPr lang="ca-ES" kern="0" dirty="0" smtClean="0">
                    <a:latin typeface="Arial Unicode MS" pitchFamily="34" charset="-128"/>
                  </a:rPr>
                  <a:t> is </a:t>
                </a:r>
                <a:r>
                  <a:rPr lang="ca-ES" kern="0" dirty="0" err="1" smtClean="0">
                    <a:latin typeface="Arial Unicode MS" pitchFamily="34" charset="-128"/>
                  </a:rPr>
                  <a:t>diversified</a:t>
                </a:r>
                <a:r>
                  <a:rPr lang="ca-ES" kern="0" dirty="0" smtClean="0">
                    <a:latin typeface="Arial Unicode MS" pitchFamily="34" charset="-128"/>
                  </a:rPr>
                  <a:t> in </a:t>
                </a:r>
                <a:r>
                  <a:rPr lang="ca-ES" kern="0" dirty="0" err="1" smtClean="0">
                    <a:latin typeface="Arial Unicode MS" pitchFamily="34" charset="-128"/>
                  </a:rPr>
                  <a:t>very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different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types</a:t>
                </a:r>
                <a:r>
                  <a:rPr lang="ca-ES" kern="0" dirty="0" smtClean="0">
                    <a:latin typeface="Arial Unicode MS" pitchFamily="34" charset="-128"/>
                  </a:rPr>
                  <a:t> of </a:t>
                </a:r>
                <a:r>
                  <a:rPr lang="ca-ES" kern="0" dirty="0" err="1" smtClean="0">
                    <a:latin typeface="Arial Unicode MS" pitchFamily="34" charset="-128"/>
                  </a:rPr>
                  <a:t>activities</a:t>
                </a:r>
                <a:endParaRPr lang="ca-ES" kern="0" dirty="0" smtClean="0">
                  <a:latin typeface="Arial Unicode MS" pitchFamily="34" charset="-128"/>
                </a:endParaRPr>
              </a:p>
              <a:p>
                <a:pPr marL="457200" lvl="1" indent="0" algn="just" eaLnBrk="0" fontAlgn="auto" hangingPunct="0">
                  <a:lnSpc>
                    <a:spcPts val="26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              </m:t>
                    </m:r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s-E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  <m:r>
                          <a:rPr lang="en-GB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ca-ES" kern="0" dirty="0" smtClean="0">
                    <a:latin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𝑈𝑉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s-E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𝑔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sup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s-E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ca-ES" kern="0" dirty="0" smtClean="0">
                  <a:latin typeface="Arial Unicode MS" pitchFamily="34" charset="-128"/>
                </a:endParaRPr>
              </a:p>
              <a:p>
                <a:pPr marL="457200" lvl="1" indent="0" algn="just" eaLnBrk="0" fontAlgn="auto" hangingPunct="0">
                  <a:lnSpc>
                    <a:spcPts val="26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:r>
                  <a:rPr lang="ca-ES" kern="0" dirty="0" smtClean="0">
                    <a:latin typeface="Arial Unicode MS" pitchFamily="34" charset="-128"/>
                  </a:rPr>
                  <a:t>	</a:t>
                </a:r>
                <a:r>
                  <a:rPr lang="ca-ES" kern="0" dirty="0" smtClean="0">
                    <a:solidFill>
                      <a:srgbClr val="00B050"/>
                    </a:solidFill>
                    <a:latin typeface="Arial Unicode MS" pitchFamily="34" charset="-128"/>
                  </a:rPr>
                  <a:t>DIVERSIFIED INTO UNRELATED TECHNOLOGICAL CATEGORIES</a:t>
                </a:r>
              </a:p>
              <a:p>
                <a:pPr marL="742950" lvl="1" indent="-285750" algn="just" eaLnBrk="0" fontAlgn="auto" hangingPunct="0">
                  <a:lnSpc>
                    <a:spcPts val="2600"/>
                  </a:lnSpc>
                  <a:spcBef>
                    <a:spcPts val="8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ca-ES" b="1" kern="0" dirty="0" err="1" smtClean="0">
                    <a:solidFill>
                      <a:srgbClr val="00B050"/>
                    </a:solidFill>
                    <a:latin typeface="Arial Unicode MS" pitchFamily="34" charset="-128"/>
                  </a:rPr>
                  <a:t>Related</a:t>
                </a:r>
                <a:r>
                  <a:rPr lang="ca-ES" b="1" kern="0" dirty="0" smtClean="0">
                    <a:solidFill>
                      <a:srgbClr val="00B050"/>
                    </a:solidFill>
                    <a:latin typeface="Arial Unicode MS" pitchFamily="34" charset="-128"/>
                  </a:rPr>
                  <a:t> </a:t>
                </a:r>
                <a:r>
                  <a:rPr lang="ca-ES" b="1" kern="0" dirty="0" err="1" smtClean="0">
                    <a:solidFill>
                      <a:srgbClr val="00B050"/>
                    </a:solidFill>
                    <a:latin typeface="Arial Unicode MS" pitchFamily="34" charset="-128"/>
                  </a:rPr>
                  <a:t>variety</a:t>
                </a:r>
                <a:r>
                  <a:rPr lang="ca-ES" kern="0" dirty="0" smtClean="0">
                    <a:latin typeface="Arial Unicode MS" pitchFamily="34" charset="-128"/>
                  </a:rPr>
                  <a:t>: </a:t>
                </a:r>
                <a:r>
                  <a:rPr lang="ca-ES" kern="0" dirty="0" err="1" smtClean="0">
                    <a:latin typeface="Arial Unicode MS" pitchFamily="34" charset="-128"/>
                  </a:rPr>
                  <a:t>entropy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at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the</a:t>
                </a:r>
                <a:r>
                  <a:rPr lang="ca-ES" kern="0" dirty="0" smtClean="0">
                    <a:latin typeface="Arial Unicode MS" pitchFamily="34" charset="-128"/>
                  </a:rPr>
                  <a:t> 3-digit </a:t>
                </a:r>
                <a:r>
                  <a:rPr lang="ca-ES" kern="0" dirty="0" err="1" smtClean="0">
                    <a:latin typeface="Arial Unicode MS" pitchFamily="34" charset="-128"/>
                  </a:rPr>
                  <a:t>level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within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each</a:t>
                </a:r>
                <a:r>
                  <a:rPr lang="ca-ES" kern="0" dirty="0" smtClean="0">
                    <a:latin typeface="Arial Unicode MS" pitchFamily="34" charset="-128"/>
                  </a:rPr>
                  <a:t> 2-digit </a:t>
                </a:r>
                <a:r>
                  <a:rPr lang="ca-ES" kern="0" dirty="0" err="1" smtClean="0">
                    <a:latin typeface="Arial Unicode MS" pitchFamily="34" charset="-128"/>
                  </a:rPr>
                  <a:t>class</a:t>
                </a:r>
                <a:r>
                  <a:rPr lang="ca-ES" kern="0" dirty="0" smtClean="0">
                    <a:latin typeface="Arial Unicode MS" pitchFamily="34" charset="-128"/>
                  </a:rPr>
                  <a:t>: </a:t>
                </a:r>
                <a:r>
                  <a:rPr lang="ca-ES" kern="0" dirty="0" err="1" smtClean="0">
                    <a:latin typeface="Arial Unicode MS" pitchFamily="34" charset="-128"/>
                  </a:rPr>
                  <a:t>the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diversity</a:t>
                </a:r>
                <a:r>
                  <a:rPr lang="ca-ES" kern="0" dirty="0" smtClean="0">
                    <a:latin typeface="Arial Unicode MS" pitchFamily="34" charset="-128"/>
                  </a:rPr>
                  <a:t> of a </a:t>
                </a:r>
                <a:r>
                  <a:rPr lang="ca-ES" kern="0" dirty="0" err="1" smtClean="0">
                    <a:latin typeface="Arial Unicode MS" pitchFamily="34" charset="-128"/>
                  </a:rPr>
                  <a:t>region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at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the</a:t>
                </a:r>
                <a:r>
                  <a:rPr lang="ca-ES" kern="0" dirty="0" smtClean="0">
                    <a:latin typeface="Arial Unicode MS" pitchFamily="34" charset="-128"/>
                  </a:rPr>
                  <a:t> most </a:t>
                </a:r>
                <a:r>
                  <a:rPr lang="ca-ES" kern="0" dirty="0" err="1" smtClean="0">
                    <a:latin typeface="Arial Unicode MS" pitchFamily="34" charset="-128"/>
                  </a:rPr>
                  <a:t>fine</a:t>
                </a:r>
                <a:r>
                  <a:rPr lang="ca-ES" kern="0" dirty="0" smtClean="0">
                    <a:latin typeface="Arial Unicode MS" pitchFamily="34" charset="-128"/>
                  </a:rPr>
                  <a:t> </a:t>
                </a:r>
                <a:r>
                  <a:rPr lang="ca-ES" kern="0" dirty="0" err="1" smtClean="0">
                    <a:latin typeface="Arial Unicode MS" pitchFamily="34" charset="-128"/>
                  </a:rPr>
                  <a:t>disaggregation</a:t>
                </a:r>
                <a:endParaRPr lang="ca-ES" kern="0" dirty="0" smtClean="0">
                  <a:latin typeface="Arial Unicode MS" pitchFamily="34" charset="-128"/>
                </a:endParaRPr>
              </a:p>
              <a:p>
                <a:pPr marL="457200" lvl="1" indent="0" algn="just" eaLnBrk="0" fontAlgn="auto" hangingPunct="0">
                  <a:lnSpc>
                    <a:spcPts val="26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:endParaRPr lang="en-GB" sz="1600" i="1" dirty="0" smtClean="0"/>
              </a:p>
              <a:p>
                <a:pPr marL="457200" lvl="1" indent="0" algn="just" eaLnBrk="0" fontAlgn="auto" hangingPunct="0">
                  <a:lnSpc>
                    <a:spcPts val="26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𝑅𝑉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S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/>
                            </a:rPr>
                            <m:t>𝑔</m:t>
                          </m:r>
                          <m:r>
                            <a:rPr lang="en-GB" sz="1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/>
                            </a:rPr>
                            <m:t>𝐺</m:t>
                          </m:r>
                        </m:sup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nary>
                      <m:r>
                        <a:rPr lang="es-ES" sz="1600" b="0" i="1" smtClean="0">
                          <a:latin typeface="Cambria Math"/>
                        </a:rPr>
                        <m:t>              </m:t>
                      </m:r>
                      <m:sSub>
                        <m:sSubPr>
                          <m:ctrlPr>
                            <a:rPr lang="es-E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s-ES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/>
                            </a:rPr>
                            <m:t>𝑗</m:t>
                          </m:r>
                          <m:r>
                            <a:rPr lang="en-GB" sz="16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s-ES" sz="1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s-E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s-ES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s-E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ca-ES" sz="1600" kern="0" dirty="0">
                  <a:latin typeface="Arial Unicode MS" pitchFamily="34" charset="-128"/>
                </a:endParaRPr>
              </a:p>
              <a:p>
                <a:pPr marL="457200" lvl="1" indent="0" algn="ctr" eaLnBrk="0" fontAlgn="auto" hangingPunct="0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a-ES" sz="1600" kern="0" dirty="0" smtClean="0">
                    <a:latin typeface="Arial Unicode MS" pitchFamily="34" charset="-128"/>
                  </a:rPr>
                  <a:t>	</a:t>
                </a:r>
              </a:p>
              <a:p>
                <a:pPr marL="457200" lvl="1" indent="0" algn="ctr" eaLnBrk="0" fontAlgn="auto" hangingPunct="0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a-ES" kern="0" dirty="0" smtClean="0">
                    <a:solidFill>
                      <a:srgbClr val="00B050"/>
                    </a:solidFill>
                    <a:latin typeface="Arial Unicode MS" pitchFamily="34" charset="-128"/>
                  </a:rPr>
                  <a:t>DIVERSIFIED </a:t>
                </a:r>
                <a:r>
                  <a:rPr lang="ca-ES" kern="0" dirty="0">
                    <a:solidFill>
                      <a:srgbClr val="00B050"/>
                    </a:solidFill>
                    <a:latin typeface="Arial Unicode MS" pitchFamily="34" charset="-128"/>
                  </a:rPr>
                  <a:t>INTO </a:t>
                </a:r>
                <a:r>
                  <a:rPr lang="ca-ES" kern="0" dirty="0" smtClean="0">
                    <a:solidFill>
                      <a:srgbClr val="00B050"/>
                    </a:solidFill>
                    <a:latin typeface="Arial Unicode MS" pitchFamily="34" charset="-128"/>
                  </a:rPr>
                  <a:t>MANY SPECIFIC CLASSES IN EACH BIG CATEGORY</a:t>
                </a:r>
                <a:endParaRPr lang="en-GB" dirty="0" smtClean="0">
                  <a:solidFill>
                    <a:srgbClr val="00B050"/>
                  </a:solidFill>
                </a:endParaRPr>
              </a:p>
              <a:p>
                <a:pPr lvl="1" algn="just" eaLnBrk="0" fontAlgn="auto" hangingPunct="0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  <a:defRPr/>
                </a:pPr>
                <a:endParaRPr lang="en-GB" sz="1600" b="1" dirty="0" smtClean="0">
                  <a:solidFill>
                    <a:srgbClr val="009900"/>
                  </a:solidFill>
                </a:endParaRPr>
              </a:p>
              <a:p>
                <a:pPr lvl="1" algn="just" eaLnBrk="0" fontAlgn="auto" hangingPunct="0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  <a:defRPr/>
                </a:pPr>
                <a:endParaRPr lang="en-GB" sz="1600" b="1" dirty="0">
                  <a:solidFill>
                    <a:srgbClr val="009900"/>
                  </a:solidFill>
                </a:endParaRPr>
              </a:p>
              <a:p>
                <a:pPr lvl="1" algn="just" eaLnBrk="0" fontAlgn="auto" hangingPunct="0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  <a:defRPr/>
                </a:pPr>
                <a:endParaRPr lang="en-GB" sz="1600" b="1" dirty="0" smtClean="0">
                  <a:solidFill>
                    <a:srgbClr val="009900"/>
                  </a:solidFill>
                </a:endParaRPr>
              </a:p>
              <a:p>
                <a:pPr marL="457200" lvl="1" indent="0" algn="just" eaLnBrk="0" fontAlgn="auto" hangingPunct="0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noProof="0" dirty="0" smtClean="0">
                  <a:solidFill>
                    <a:srgbClr val="000000"/>
                  </a:solidFill>
                  <a:latin typeface="Arial Unicode MS" pitchFamily="34" charset="-128"/>
                </a:endParaRPr>
              </a:p>
              <a:p>
                <a:pPr marL="457200" lvl="1" indent="0" algn="just" eaLnBrk="0" fontAlgn="auto" hangingPunct="0">
                  <a:lnSpc>
                    <a:spcPts val="2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:r>
                  <a:rPr lang="en-GB" kern="0" noProof="0" dirty="0" smtClean="0">
                    <a:solidFill>
                      <a:srgbClr val="000000"/>
                    </a:solidFill>
                    <a:latin typeface="Arial Unicode MS" pitchFamily="34" charset="-128"/>
                  </a:rPr>
                  <a:t> </a:t>
                </a:r>
                <a:endPara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33" y="1268760"/>
                <a:ext cx="8496300" cy="7017306"/>
              </a:xfrm>
              <a:prstGeom prst="rect">
                <a:avLst/>
              </a:prstGeom>
              <a:blipFill rotWithShape="1">
                <a:blip r:embed="rId3"/>
                <a:stretch>
                  <a:fillRect l="-430" r="-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66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Empirical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Analysis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5" y="2218842"/>
            <a:ext cx="8423190" cy="189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Empirical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Analysis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Relatedness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in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external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interactions</a:t>
            </a:r>
            <a:r>
              <a:rPr lang="ca-ES" kern="0" dirty="0" smtClean="0">
                <a:latin typeface="Arial Unicode MS" pitchFamily="34" charset="-128"/>
              </a:rPr>
              <a:t>: </a:t>
            </a:r>
            <a:r>
              <a:rPr lang="ca-ES" kern="0" dirty="0" err="1" smtClean="0">
                <a:latin typeface="Arial Unicode MS" pitchFamily="34" charset="-128"/>
              </a:rPr>
              <a:t>which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kind</a:t>
            </a:r>
            <a:r>
              <a:rPr lang="ca-ES" kern="0" dirty="0" smtClean="0">
                <a:latin typeface="Arial Unicode MS" pitchFamily="34" charset="-128"/>
              </a:rPr>
              <a:t> of </a:t>
            </a:r>
            <a:r>
              <a:rPr lang="ca-ES" kern="0" dirty="0" err="1" smtClean="0">
                <a:latin typeface="Arial Unicode MS" pitchFamily="34" charset="-128"/>
              </a:rPr>
              <a:t>intersectoral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linkages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across</a:t>
            </a:r>
            <a:r>
              <a:rPr lang="ca-ES" kern="0" dirty="0" smtClean="0">
                <a:latin typeface="Arial Unicode MS" pitchFamily="34" charset="-128"/>
              </a:rPr>
              <a:t> regions </a:t>
            </a:r>
            <a:r>
              <a:rPr lang="ca-ES" kern="0" dirty="0" err="1" smtClean="0">
                <a:latin typeface="Arial Unicode MS" pitchFamily="34" charset="-128"/>
              </a:rPr>
              <a:t>are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more</a:t>
            </a:r>
            <a:r>
              <a:rPr lang="ca-ES" kern="0" dirty="0" smtClean="0">
                <a:latin typeface="Arial Unicode MS" pitchFamily="34" charset="-128"/>
              </a:rPr>
              <a:t> beneficial. </a:t>
            </a:r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Similarity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between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external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knowldege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that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enters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the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region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and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its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specialization</a:t>
            </a:r>
            <a:r>
              <a:rPr lang="ca-ES" kern="0" dirty="0" smtClean="0">
                <a:latin typeface="Arial Unicode MS" pitchFamily="34" charset="-128"/>
              </a:rPr>
              <a:t>: </a:t>
            </a:r>
            <a:r>
              <a:rPr lang="ca-ES" kern="0" dirty="0" err="1" smtClean="0">
                <a:latin typeface="Arial Unicode MS" pitchFamily="34" charset="-128"/>
              </a:rPr>
              <a:t>knowledge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similarity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index</a:t>
            </a:r>
            <a:endParaRPr lang="ca-ES" kern="0" dirty="0" smtClean="0"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ca-ES" kern="0" dirty="0" smtClean="0"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ca-ES" kern="0" dirty="0" smtClean="0">
                <a:latin typeface="Arial Unicode MS" pitchFamily="34" charset="-128"/>
              </a:rPr>
              <a:t>	</a:t>
            </a:r>
            <a:r>
              <a:rPr lang="ca-ES" sz="1400" kern="0" dirty="0" err="1" smtClean="0">
                <a:latin typeface="Arial Unicode MS" pitchFamily="34" charset="-128"/>
              </a:rPr>
              <a:t>Maximum</a:t>
            </a:r>
            <a:r>
              <a:rPr lang="ca-ES" sz="1400" kern="0" dirty="0" smtClean="0">
                <a:latin typeface="Arial Unicode MS" pitchFamily="34" charset="-128"/>
              </a:rPr>
              <a:t>: </a:t>
            </a:r>
            <a:r>
              <a:rPr lang="ca-ES" sz="1400" kern="0" dirty="0" err="1" smtClean="0">
                <a:latin typeface="Arial Unicode MS" pitchFamily="34" charset="-128"/>
              </a:rPr>
              <a:t>region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specialized</a:t>
            </a:r>
            <a:r>
              <a:rPr lang="ca-ES" sz="1400" kern="0" dirty="0" smtClean="0">
                <a:latin typeface="Arial Unicode MS" pitchFamily="34" charset="-128"/>
              </a:rPr>
              <a:t> in </a:t>
            </a:r>
            <a:r>
              <a:rPr lang="ca-ES" sz="1400" kern="0" dirty="0" err="1" smtClean="0">
                <a:latin typeface="Arial Unicode MS" pitchFamily="34" charset="-128"/>
              </a:rPr>
              <a:t>one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industry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and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the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same</a:t>
            </a:r>
            <a:r>
              <a:rPr lang="ca-ES" sz="1400" kern="0" dirty="0" smtClean="0">
                <a:latin typeface="Arial Unicode MS" pitchFamily="34" charset="-128"/>
              </a:rPr>
              <a:t> for patents/</a:t>
            </a:r>
            <a:r>
              <a:rPr lang="ca-ES" sz="1400" kern="0" dirty="0" err="1" smtClean="0">
                <a:latin typeface="Arial Unicode MS" pitchFamily="34" charset="-128"/>
              </a:rPr>
              <a:t>co</a:t>
            </a:r>
            <a:r>
              <a:rPr lang="ca-ES" sz="1400" kern="0" dirty="0" smtClean="0">
                <a:latin typeface="Arial Unicode MS" pitchFamily="34" charset="-128"/>
              </a:rPr>
              <a:t>-patents</a:t>
            </a:r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Relatedness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indicator</a:t>
            </a:r>
            <a:r>
              <a:rPr lang="ca-ES" kern="0" dirty="0" smtClean="0">
                <a:latin typeface="Arial Unicode MS" pitchFamily="34" charset="-128"/>
              </a:rPr>
              <a:t>: </a:t>
            </a:r>
            <a:r>
              <a:rPr lang="ca-ES" kern="0" dirty="0" err="1" smtClean="0">
                <a:latin typeface="Arial Unicode MS" pitchFamily="34" charset="-128"/>
              </a:rPr>
              <a:t>between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the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knowledge</a:t>
            </a:r>
            <a:r>
              <a:rPr lang="ca-ES" kern="0" dirty="0" smtClean="0">
                <a:latin typeface="Arial Unicode MS" pitchFamily="34" charset="-128"/>
              </a:rPr>
              <a:t> base in </a:t>
            </a:r>
            <a:r>
              <a:rPr lang="ca-ES" kern="0" dirty="0" err="1" smtClean="0">
                <a:latin typeface="Arial Unicode MS" pitchFamily="34" charset="-128"/>
              </a:rPr>
              <a:t>the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region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and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the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one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that</a:t>
            </a:r>
            <a:r>
              <a:rPr lang="ca-ES" kern="0" dirty="0" smtClean="0">
                <a:latin typeface="Arial Unicode MS" pitchFamily="34" charset="-128"/>
              </a:rPr>
              <a:t> enters </a:t>
            </a:r>
            <a:r>
              <a:rPr lang="ca-ES" kern="0" dirty="0" err="1" smtClean="0">
                <a:latin typeface="Arial Unicode MS" pitchFamily="34" charset="-128"/>
              </a:rPr>
              <a:t>from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other</a:t>
            </a:r>
            <a:r>
              <a:rPr lang="ca-ES" kern="0" dirty="0" smtClean="0">
                <a:latin typeface="Arial Unicode MS" pitchFamily="34" charset="-128"/>
              </a:rPr>
              <a:t> regions </a:t>
            </a:r>
            <a:r>
              <a:rPr lang="ca-ES" kern="0" dirty="0" err="1" smtClean="0">
                <a:latin typeface="Arial Unicode MS" pitchFamily="34" charset="-128"/>
              </a:rPr>
              <a:t>through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co-patenting</a:t>
            </a:r>
            <a:endParaRPr lang="ca-ES" kern="0" dirty="0" smtClean="0"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GB" sz="1600" i="1" dirty="0" smtClean="0"/>
          </a:p>
          <a:p>
            <a:pPr marL="457200" lvl="1" indent="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ca-ES" sz="1400" kern="0" dirty="0" smtClean="0">
              <a:latin typeface="Arial Unicode MS" pitchFamily="34" charset="-128"/>
            </a:endParaRPr>
          </a:p>
          <a:p>
            <a:pPr marL="457200" lvl="1" indent="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kern="0" dirty="0" smtClean="0">
                <a:latin typeface="Arial Unicode MS" pitchFamily="34" charset="-128"/>
              </a:rPr>
              <a:t>For </a:t>
            </a:r>
            <a:r>
              <a:rPr lang="ca-ES" sz="1400" kern="0" dirty="0" err="1" smtClean="0">
                <a:latin typeface="Arial Unicode MS" pitchFamily="34" charset="-128"/>
              </a:rPr>
              <a:t>each</a:t>
            </a:r>
            <a:r>
              <a:rPr lang="ca-ES" sz="1400" kern="0" dirty="0" smtClean="0">
                <a:latin typeface="Arial Unicode MS" pitchFamily="34" charset="-128"/>
              </a:rPr>
              <a:t> 3-digit patent </a:t>
            </a:r>
            <a:r>
              <a:rPr lang="ca-ES" sz="1400" kern="0" dirty="0" err="1" smtClean="0">
                <a:latin typeface="Arial Unicode MS" pitchFamily="34" charset="-128"/>
              </a:rPr>
              <a:t>technology</a:t>
            </a:r>
            <a:r>
              <a:rPr lang="ca-ES" sz="1400" kern="0" dirty="0" smtClean="0">
                <a:latin typeface="Arial Unicode MS" pitchFamily="34" charset="-128"/>
              </a:rPr>
              <a:t> in a </a:t>
            </a:r>
            <a:r>
              <a:rPr lang="ca-ES" sz="1400" kern="0" dirty="0" err="1" smtClean="0">
                <a:latin typeface="Arial Unicode MS" pitchFamily="34" charset="-128"/>
              </a:rPr>
              <a:t>region</a:t>
            </a:r>
            <a:r>
              <a:rPr lang="ca-ES" sz="1400" kern="0" dirty="0" smtClean="0">
                <a:latin typeface="Arial Unicode MS" pitchFamily="34" charset="-128"/>
              </a:rPr>
              <a:t> (</a:t>
            </a:r>
            <a:r>
              <a:rPr lang="ca-ES" sz="1400" kern="0" dirty="0" err="1" smtClean="0">
                <a:latin typeface="Arial Unicode MS" pitchFamily="34" charset="-128"/>
              </a:rPr>
              <a:t>e.g</a:t>
            </a:r>
            <a:r>
              <a:rPr lang="ca-ES" sz="1400" kern="0" dirty="0" smtClean="0">
                <a:latin typeface="Arial Unicode MS" pitchFamily="34" charset="-128"/>
              </a:rPr>
              <a:t>. Technology 225), </a:t>
            </a:r>
            <a:r>
              <a:rPr lang="ca-ES" sz="1400" kern="0" dirty="0" err="1" smtClean="0">
                <a:latin typeface="Arial Unicode MS" pitchFamily="34" charset="-128"/>
              </a:rPr>
              <a:t>we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measure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the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entropy</a:t>
            </a:r>
            <a:r>
              <a:rPr lang="ca-ES" sz="1400" kern="0" dirty="0" smtClean="0">
                <a:latin typeface="Arial Unicode MS" pitchFamily="34" charset="-128"/>
              </a:rPr>
              <a:t> of </a:t>
            </a:r>
            <a:r>
              <a:rPr lang="ca-ES" sz="1400" kern="0" dirty="0" err="1" smtClean="0">
                <a:latin typeface="Arial Unicode MS" pitchFamily="34" charset="-128"/>
              </a:rPr>
              <a:t>the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co</a:t>
            </a:r>
            <a:r>
              <a:rPr lang="ca-ES" sz="1400" kern="0" dirty="0" smtClean="0">
                <a:latin typeface="Arial Unicode MS" pitchFamily="34" charset="-128"/>
              </a:rPr>
              <a:t>-patents </a:t>
            </a:r>
            <a:r>
              <a:rPr lang="ca-ES" sz="1400" kern="0" dirty="0" err="1" smtClean="0">
                <a:latin typeface="Arial Unicode MS" pitchFamily="34" charset="-128"/>
              </a:rPr>
              <a:t>from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the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other</a:t>
            </a:r>
            <a:r>
              <a:rPr lang="ca-ES" sz="1400" kern="0" dirty="0" smtClean="0">
                <a:latin typeface="Arial Unicode MS" pitchFamily="34" charset="-128"/>
              </a:rPr>
              <a:t> 3-digit </a:t>
            </a:r>
            <a:r>
              <a:rPr lang="ca-ES" sz="1400" kern="0" dirty="0" err="1" smtClean="0">
                <a:latin typeface="Arial Unicode MS" pitchFamily="34" charset="-128"/>
              </a:rPr>
              <a:t>technologies</a:t>
            </a:r>
            <a:r>
              <a:rPr lang="ca-ES" sz="1400" kern="0" dirty="0">
                <a:latin typeface="Arial Unicode MS" pitchFamily="34" charset="-128"/>
              </a:rPr>
              <a:t> </a:t>
            </a:r>
            <a:r>
              <a:rPr lang="ca-ES" sz="1400" kern="0" dirty="0" smtClean="0">
                <a:latin typeface="Arial Unicode MS" pitchFamily="34" charset="-128"/>
              </a:rPr>
              <a:t>(</a:t>
            </a:r>
            <a:r>
              <a:rPr lang="ca-ES" sz="1400" kern="0" dirty="0" err="1" smtClean="0">
                <a:latin typeface="Arial Unicode MS" pitchFamily="34" charset="-128"/>
              </a:rPr>
              <a:t>e.g</a:t>
            </a:r>
            <a:r>
              <a:rPr lang="ca-ES" sz="1400" kern="0" dirty="0" smtClean="0">
                <a:latin typeface="Arial Unicode MS" pitchFamily="34" charset="-128"/>
              </a:rPr>
              <a:t>. Technologies 221, 222, 223, 224 </a:t>
            </a:r>
            <a:r>
              <a:rPr lang="ca-ES" sz="1400" kern="0" dirty="0" err="1" smtClean="0">
                <a:latin typeface="Arial Unicode MS" pitchFamily="34" charset="-128"/>
              </a:rPr>
              <a:t>and</a:t>
            </a:r>
            <a:r>
              <a:rPr lang="ca-ES" sz="1400" kern="0" dirty="0" smtClean="0">
                <a:latin typeface="Arial Unicode MS" pitchFamily="34" charset="-128"/>
              </a:rPr>
              <a:t> 226) </a:t>
            </a:r>
            <a:r>
              <a:rPr lang="ca-ES" sz="1400" kern="0" dirty="0" err="1" smtClean="0">
                <a:latin typeface="Arial Unicode MS" pitchFamily="34" charset="-128"/>
              </a:rPr>
              <a:t>within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the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same</a:t>
            </a:r>
            <a:r>
              <a:rPr lang="ca-ES" sz="1400" kern="0" dirty="0" smtClean="0">
                <a:latin typeface="Arial Unicode MS" pitchFamily="34" charset="-128"/>
              </a:rPr>
              <a:t> 2-digit </a:t>
            </a:r>
            <a:r>
              <a:rPr lang="ca-ES" sz="1400" kern="0" dirty="0" err="1" smtClean="0">
                <a:latin typeface="Arial Unicode MS" pitchFamily="34" charset="-128"/>
              </a:rPr>
              <a:t>class</a:t>
            </a:r>
            <a:r>
              <a:rPr lang="ca-ES" sz="1400" kern="0" dirty="0" smtClean="0">
                <a:latin typeface="Arial Unicode MS" pitchFamily="34" charset="-128"/>
              </a:rPr>
              <a:t> (</a:t>
            </a:r>
            <a:r>
              <a:rPr lang="ca-ES" sz="1400" kern="0" dirty="0" err="1" smtClean="0">
                <a:latin typeface="Arial Unicode MS" pitchFamily="34" charset="-128"/>
              </a:rPr>
              <a:t>technology</a:t>
            </a:r>
            <a:r>
              <a:rPr lang="ca-ES" sz="1400" kern="0" dirty="0" smtClean="0">
                <a:latin typeface="Arial Unicode MS" pitchFamily="34" charset="-128"/>
              </a:rPr>
              <a:t> 22), </a:t>
            </a:r>
            <a:r>
              <a:rPr lang="ca-ES" sz="1400" kern="0" dirty="0" err="1" smtClean="0">
                <a:latin typeface="Arial Unicode MS" pitchFamily="34" charset="-128"/>
              </a:rPr>
              <a:t>excluding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the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same</a:t>
            </a:r>
            <a:r>
              <a:rPr lang="ca-ES" sz="1400" kern="0" dirty="0" smtClean="0">
                <a:latin typeface="Arial Unicode MS" pitchFamily="34" charset="-128"/>
              </a:rPr>
              <a:t> 3-digit </a:t>
            </a:r>
            <a:r>
              <a:rPr lang="ca-ES" sz="1400" kern="0" dirty="0" err="1" smtClean="0">
                <a:latin typeface="Arial Unicode MS" pitchFamily="34" charset="-128"/>
              </a:rPr>
              <a:t>co</a:t>
            </a:r>
            <a:r>
              <a:rPr lang="ca-ES" sz="1400" kern="0" dirty="0" smtClean="0">
                <a:latin typeface="Arial Unicode MS" pitchFamily="34" charset="-128"/>
              </a:rPr>
              <a:t>-patent </a:t>
            </a:r>
            <a:r>
              <a:rPr lang="ca-ES" sz="1400" kern="0" dirty="0" err="1" smtClean="0">
                <a:latin typeface="Arial Unicode MS" pitchFamily="34" charset="-128"/>
              </a:rPr>
              <a:t>industry</a:t>
            </a:r>
            <a:r>
              <a:rPr lang="ca-ES" sz="1400" kern="0" dirty="0" smtClean="0">
                <a:latin typeface="Arial Unicode MS" pitchFamily="34" charset="-128"/>
              </a:rPr>
              <a:t> (225)</a:t>
            </a:r>
            <a:endParaRPr lang="ca-ES" sz="1400" kern="0" dirty="0">
              <a:latin typeface="Arial Unicode MS" pitchFamily="34" charset="-128"/>
            </a:endParaRPr>
          </a:p>
          <a:p>
            <a:pPr marL="457200" lvl="1" indent="0"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kern="0" dirty="0" smtClean="0">
                <a:latin typeface="Arial Unicode MS" pitchFamily="34" charset="-128"/>
              </a:rPr>
              <a:t>	</a:t>
            </a: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b="1" dirty="0" smtClean="0">
              <a:solidFill>
                <a:srgbClr val="009900"/>
              </a:solidFill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b="1" dirty="0">
              <a:solidFill>
                <a:srgbClr val="009900"/>
              </a:solidFill>
            </a:endParaRPr>
          </a:p>
          <a:p>
            <a:pPr lvl="1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b="1" dirty="0" smtClean="0">
              <a:solidFill>
                <a:srgbClr val="009900"/>
              </a:solidFill>
            </a:endParaRPr>
          </a:p>
          <a:p>
            <a:pPr marL="457200" lvl="1" indent="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kern="0" noProof="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2924944"/>
            <a:ext cx="11809312" cy="101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4941168"/>
            <a:ext cx="11394624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9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Data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41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kern="0" dirty="0" smtClean="0">
                <a:latin typeface="Arial Unicode MS" pitchFamily="34" charset="-128"/>
              </a:rPr>
              <a:t>KPF </a:t>
            </a:r>
            <a:r>
              <a:rPr lang="ca-ES" kern="0" dirty="0" err="1" smtClean="0">
                <a:latin typeface="Arial Unicode MS" pitchFamily="34" charset="-128"/>
              </a:rPr>
              <a:t>with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</a:rPr>
              <a:t>274 NUTS2 </a:t>
            </a:r>
            <a:r>
              <a:rPr lang="ca-ES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European</a:t>
            </a: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</a:rPr>
              <a:t> regions </a:t>
            </a:r>
            <a:r>
              <a:rPr lang="ca-ES" kern="0" dirty="0" smtClean="0">
                <a:latin typeface="Arial Unicode MS" pitchFamily="34" charset="-128"/>
              </a:rPr>
              <a:t>of 27 countries (EU-27 </a:t>
            </a:r>
            <a:r>
              <a:rPr lang="ca-ES" kern="0" dirty="0" err="1" smtClean="0">
                <a:latin typeface="Arial Unicode MS" pitchFamily="34" charset="-128"/>
              </a:rPr>
              <a:t>except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Cyprus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and</a:t>
            </a:r>
            <a:r>
              <a:rPr lang="ca-ES" kern="0" dirty="0" smtClean="0">
                <a:latin typeface="Arial Unicode MS" pitchFamily="34" charset="-128"/>
              </a:rPr>
              <a:t> Malta plus </a:t>
            </a:r>
            <a:r>
              <a:rPr lang="ca-ES" kern="0" dirty="0" err="1" smtClean="0">
                <a:latin typeface="Arial Unicode MS" pitchFamily="34" charset="-128"/>
              </a:rPr>
              <a:t>Norway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and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Switzerland</a:t>
            </a:r>
            <a:r>
              <a:rPr lang="ca-ES" kern="0" dirty="0" smtClean="0">
                <a:latin typeface="Arial Unicode MS" pitchFamily="34" charset="-128"/>
              </a:rPr>
              <a:t>) </a:t>
            </a:r>
            <a:r>
              <a:rPr lang="ca-ES" kern="0" dirty="0" err="1" smtClean="0">
                <a:latin typeface="Arial Unicode MS" pitchFamily="34" charset="-128"/>
              </a:rPr>
              <a:t>from</a:t>
            </a:r>
            <a:r>
              <a:rPr lang="ca-ES" kern="0" dirty="0" smtClean="0">
                <a:latin typeface="Arial Unicode MS" pitchFamily="34" charset="-128"/>
              </a:rPr>
              <a:t> 1999 to 2007</a:t>
            </a:r>
          </a:p>
          <a:p>
            <a:pPr marL="627063" indent="-176213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9900"/>
                </a:solidFill>
                <a:latin typeface="Arial Unicode MS" pitchFamily="34" charset="-128"/>
              </a:rPr>
              <a:t>Patent </a:t>
            </a:r>
            <a:r>
              <a:rPr lang="en-GB" sz="1400" b="1" dirty="0" smtClean="0">
                <a:solidFill>
                  <a:srgbClr val="009900"/>
                </a:solidFill>
                <a:latin typeface="Arial Unicode MS" pitchFamily="34" charset="-128"/>
              </a:rPr>
              <a:t> applications </a:t>
            </a:r>
            <a:r>
              <a:rPr lang="en-GB" sz="1400" dirty="0" smtClean="0">
                <a:latin typeface="Arial Unicode MS" pitchFamily="34" charset="-128"/>
              </a:rPr>
              <a:t>per million </a:t>
            </a:r>
            <a:r>
              <a:rPr lang="en-GB" sz="1400" dirty="0" err="1" smtClean="0">
                <a:latin typeface="Arial Unicode MS" pitchFamily="34" charset="-128"/>
              </a:rPr>
              <a:t>inhab</a:t>
            </a:r>
            <a:r>
              <a:rPr lang="en-GB" sz="1400" dirty="0" smtClean="0">
                <a:latin typeface="Arial Unicode MS" pitchFamily="34" charset="-128"/>
              </a:rPr>
              <a:t>. from OECD REGPAT </a:t>
            </a:r>
            <a:r>
              <a:rPr lang="en-GB" sz="1400" dirty="0">
                <a:latin typeface="Arial Unicode MS" pitchFamily="34" charset="-128"/>
              </a:rPr>
              <a:t>database (</a:t>
            </a:r>
            <a:r>
              <a:rPr lang="en-GB" sz="1400" dirty="0" smtClean="0">
                <a:latin typeface="Arial Unicode MS" pitchFamily="34" charset="-128"/>
              </a:rPr>
              <a:t>July 2013 edit.)</a:t>
            </a:r>
            <a:endParaRPr lang="en-GB" sz="1400" dirty="0">
              <a:latin typeface="Arial Unicode MS" pitchFamily="34" charset="-128"/>
            </a:endParaRPr>
          </a:p>
          <a:p>
            <a:pPr marL="627063" indent="-176213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9900"/>
                </a:solidFill>
                <a:latin typeface="Arial Unicode MS" pitchFamily="34" charset="-128"/>
              </a:rPr>
              <a:t>R&amp;D</a:t>
            </a:r>
            <a:r>
              <a:rPr lang="en-GB" sz="1400" dirty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en-GB" sz="1400" b="1" dirty="0">
                <a:solidFill>
                  <a:srgbClr val="009900"/>
                </a:solidFill>
                <a:latin typeface="Arial Unicode MS" pitchFamily="34" charset="-128"/>
              </a:rPr>
              <a:t>expenditures</a:t>
            </a:r>
            <a:r>
              <a:rPr lang="en-GB" sz="1400" dirty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en-GB" sz="1400" dirty="0">
                <a:latin typeface="Arial Unicode MS" pitchFamily="34" charset="-128"/>
              </a:rPr>
              <a:t>per capita </a:t>
            </a:r>
            <a:r>
              <a:rPr lang="en-GB" sz="1400" dirty="0" smtClean="0">
                <a:latin typeface="Arial Unicode MS" pitchFamily="34" charset="-128"/>
              </a:rPr>
              <a:t>(by </a:t>
            </a:r>
            <a:r>
              <a:rPr lang="en-GB" sz="1400" dirty="0" err="1" smtClean="0">
                <a:latin typeface="Arial Unicode MS" pitchFamily="34" charset="-128"/>
              </a:rPr>
              <a:t>CRENoS</a:t>
            </a:r>
            <a:r>
              <a:rPr lang="en-GB" sz="1400" dirty="0" smtClean="0">
                <a:latin typeface="Arial Unicode MS" pitchFamily="34" charset="-128"/>
              </a:rPr>
              <a:t> </a:t>
            </a:r>
            <a:r>
              <a:rPr lang="en-GB" sz="1400" dirty="0">
                <a:latin typeface="Arial Unicode MS" pitchFamily="34" charset="-128"/>
              </a:rPr>
              <a:t>from EUROSTAT and Nat Stat Offices)</a:t>
            </a:r>
          </a:p>
          <a:p>
            <a:pPr marL="627063" indent="-176213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Arial Unicode MS" pitchFamily="34" charset="-128"/>
              </a:rPr>
              <a:t>All </a:t>
            </a:r>
            <a:r>
              <a:rPr lang="en-GB" sz="1400" dirty="0">
                <a:latin typeface="Arial Unicode MS" pitchFamily="34" charset="-128"/>
              </a:rPr>
              <a:t>variables </a:t>
            </a:r>
            <a:r>
              <a:rPr lang="en-GB" sz="1400" dirty="0" smtClean="0">
                <a:latin typeface="Arial Unicode MS" pitchFamily="34" charset="-128"/>
              </a:rPr>
              <a:t>are </a:t>
            </a:r>
            <a:r>
              <a:rPr lang="en-GB" sz="1400" b="1" dirty="0">
                <a:solidFill>
                  <a:srgbClr val="009900"/>
                </a:solidFill>
                <a:latin typeface="Arial Unicode MS" pitchFamily="34" charset="-128"/>
              </a:rPr>
              <a:t>lagged one period </a:t>
            </a:r>
            <a:r>
              <a:rPr lang="en-GB" sz="1400" dirty="0">
                <a:latin typeface="Arial Unicode MS" pitchFamily="34" charset="-128"/>
              </a:rPr>
              <a:t>in order to lessen </a:t>
            </a:r>
            <a:r>
              <a:rPr lang="en-GB" sz="1400" dirty="0" err="1">
                <a:latin typeface="Arial Unicode MS" pitchFamily="34" charset="-128"/>
              </a:rPr>
              <a:t>endogeneity</a:t>
            </a:r>
            <a:r>
              <a:rPr lang="en-GB" sz="1400" dirty="0">
                <a:latin typeface="Arial Unicode MS" pitchFamily="34" charset="-128"/>
              </a:rPr>
              <a:t> problems</a:t>
            </a:r>
          </a:p>
          <a:p>
            <a:pPr marL="285750" indent="-285750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b="1" kern="0" dirty="0" smtClean="0">
              <a:solidFill>
                <a:srgbClr val="009900"/>
              </a:solidFill>
              <a:latin typeface="Arial Unicode MS" pitchFamily="34" charset="-128"/>
            </a:endParaRP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smtClean="0">
                <a:solidFill>
                  <a:srgbClr val="009900"/>
                </a:solidFill>
                <a:latin typeface="Arial Unicode MS" pitchFamily="34" charset="-128"/>
              </a:rPr>
              <a:t>Network </a:t>
            </a:r>
            <a:r>
              <a:rPr lang="ca-ES" kern="0" dirty="0" smtClean="0">
                <a:latin typeface="Arial Unicode MS" pitchFamily="34" charset="-128"/>
              </a:rPr>
              <a:t>variable</a:t>
            </a:r>
          </a:p>
          <a:p>
            <a:pPr marL="627063" lvl="1" indent="-176213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Arial Unicode MS" pitchFamily="34" charset="-128"/>
              </a:rPr>
              <a:t>Use </a:t>
            </a:r>
            <a:r>
              <a:rPr lang="en-GB" sz="1400" b="1" dirty="0" smtClean="0">
                <a:solidFill>
                  <a:srgbClr val="009900"/>
                </a:solidFill>
                <a:latin typeface="Arial Unicode MS" pitchFamily="34" charset="-128"/>
              </a:rPr>
              <a:t>unit-record data </a:t>
            </a:r>
            <a:r>
              <a:rPr lang="en-GB" sz="1400" dirty="0" smtClean="0">
                <a:latin typeface="Arial Unicode MS" pitchFamily="34" charset="-128"/>
              </a:rPr>
              <a:t>from EPO patents (OECD REGPAT, July 2013 edit.)</a:t>
            </a:r>
          </a:p>
          <a:p>
            <a:pPr marL="627063" lvl="1" indent="-176213" algn="just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rgbClr val="009900"/>
                </a:solidFill>
                <a:latin typeface="Arial Unicode MS" pitchFamily="34" charset="-128"/>
              </a:rPr>
              <a:t>Co-patents</a:t>
            </a:r>
            <a:r>
              <a:rPr lang="en-GB" sz="1400" dirty="0" smtClean="0">
                <a:latin typeface="Arial Unicode MS" pitchFamily="34" charset="-128"/>
              </a:rPr>
              <a:t> </a:t>
            </a:r>
            <a:r>
              <a:rPr lang="en-GB" sz="1400" dirty="0">
                <a:latin typeface="Arial Unicode MS" pitchFamily="34" charset="-128"/>
              </a:rPr>
              <a:t>between inventors residing, at the time of application, in different </a:t>
            </a:r>
            <a:r>
              <a:rPr lang="en-GB" sz="1400" dirty="0" smtClean="0">
                <a:latin typeface="Arial Unicode MS" pitchFamily="34" charset="-128"/>
              </a:rPr>
              <a:t>regions</a:t>
            </a:r>
            <a:endParaRPr lang="en-GB" sz="1400" dirty="0">
              <a:latin typeface="Arial Unicode MS" pitchFamily="34" charset="-128"/>
            </a:endParaRPr>
          </a:p>
          <a:p>
            <a:pPr lvl="1"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1600" dirty="0"/>
          </a:p>
          <a:p>
            <a:pPr marL="457200" lvl="1" indent="0" algn="just" eaLnBrk="0" fontAlgn="auto" hangingPunct="0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GB" kern="0" noProof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-61913"/>
            <a:ext cx="6542087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9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Related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vs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Unrelated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Variety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1540" y="5904793"/>
            <a:ext cx="8280920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indent="-25200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A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region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with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higher</a:t>
            </a:r>
            <a:r>
              <a:rPr lang="ca-ES" sz="14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400" b="1" kern="0" dirty="0" err="1" smtClean="0">
                <a:solidFill>
                  <a:srgbClr val="009900"/>
                </a:solidFill>
                <a:latin typeface="Arial Unicode MS" pitchFamily="34" charset="-128"/>
              </a:rPr>
              <a:t>variety</a:t>
            </a:r>
            <a:r>
              <a:rPr lang="ca-ES" sz="1400" b="1" kern="0" dirty="0" smtClean="0">
                <a:solidFill>
                  <a:srgbClr val="009900"/>
                </a:solidFill>
                <a:latin typeface="Arial Unicode MS" pitchFamily="34" charset="-128"/>
              </a:rPr>
              <a:t> 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can profit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from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higher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learning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opportunities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(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novelty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of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combination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)</a:t>
            </a:r>
          </a:p>
          <a:p>
            <a:pPr marL="180000" indent="-252000" algn="just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1400" kern="0" dirty="0" err="1" smtClean="0">
                <a:latin typeface="Arial Unicode MS" pitchFamily="34" charset="-128"/>
              </a:rPr>
              <a:t>The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learning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opportunities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generated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by</a:t>
            </a:r>
            <a:r>
              <a:rPr lang="ca-ES" sz="1400" kern="0" dirty="0" smtClean="0">
                <a:latin typeface="Arial Unicode MS" pitchFamily="34" charset="-128"/>
              </a:rPr>
              <a:t> a </a:t>
            </a:r>
            <a:r>
              <a:rPr lang="ca-ES" sz="1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variety</a:t>
            </a:r>
            <a:r>
              <a:rPr lang="ca-ES" sz="1400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are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relevant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if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they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latin typeface="Arial Unicode MS" pitchFamily="34" charset="-128"/>
              </a:rPr>
              <a:t>are</a:t>
            </a:r>
            <a:r>
              <a:rPr lang="ca-ES" sz="1400" kern="0" dirty="0" smtClean="0">
                <a:latin typeface="Arial Unicode MS" pitchFamily="34" charset="-128"/>
              </a:rPr>
              <a:t> </a:t>
            </a:r>
            <a:r>
              <a:rPr lang="ca-ES" sz="1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related</a:t>
            </a:r>
            <a:r>
              <a:rPr lang="ca-ES" sz="1400" b="1" kern="0" dirty="0" smtClean="0">
                <a:solidFill>
                  <a:srgbClr val="00B050"/>
                </a:solidFill>
                <a:latin typeface="Arial Unicode MS" pitchFamily="34" charset="-128"/>
              </a:rPr>
              <a:t>. UV </a:t>
            </a:r>
            <a:r>
              <a:rPr lang="ca-ES" sz="1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if</a:t>
            </a:r>
            <a:r>
              <a:rPr lang="ca-ES" sz="1400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sz="1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weighted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80728"/>
            <a:ext cx="7040846" cy="53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Motivation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504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We </a:t>
            </a:r>
            <a:r>
              <a:rPr lang="en-GB" dirty="0"/>
              <a:t>depart from the idea </a:t>
            </a:r>
            <a:r>
              <a:rPr lang="en-GB" b="1" dirty="0" smtClean="0">
                <a:solidFill>
                  <a:srgbClr val="00B050"/>
                </a:solidFill>
              </a:rPr>
              <a:t>c</a:t>
            </a:r>
            <a:r>
              <a:rPr lang="en-US" b="1" dirty="0" smtClean="0">
                <a:solidFill>
                  <a:srgbClr val="00B050"/>
                </a:solidFill>
              </a:rPr>
              <a:t>lose </a:t>
            </a:r>
            <a:r>
              <a:rPr lang="en-US" b="1" dirty="0">
                <a:solidFill>
                  <a:srgbClr val="00B050"/>
                </a:solidFill>
              </a:rPr>
              <a:t>actors </a:t>
            </a:r>
            <a:r>
              <a:rPr lang="en-US" dirty="0"/>
              <a:t>may have little to exchange after certain amount of interactions. Firms need to turn to </a:t>
            </a:r>
            <a:r>
              <a:rPr lang="en-US" b="1" dirty="0">
                <a:solidFill>
                  <a:srgbClr val="00B050"/>
                </a:solidFill>
              </a:rPr>
              <a:t>external sources </a:t>
            </a:r>
            <a:r>
              <a:rPr lang="en-US" dirty="0"/>
              <a:t>of ideas (</a:t>
            </a:r>
            <a:r>
              <a:rPr lang="en-US" dirty="0" err="1"/>
              <a:t>Rosenkopf</a:t>
            </a:r>
            <a:r>
              <a:rPr lang="en-US" dirty="0"/>
              <a:t> and Almeida, 2003; Boschma and </a:t>
            </a:r>
            <a:r>
              <a:rPr lang="en-US" dirty="0" err="1"/>
              <a:t>Frenken</a:t>
            </a:r>
            <a:r>
              <a:rPr lang="en-US" dirty="0"/>
              <a:t>, 2009) to overcome potential situations of regional entropic death, lock-in or </a:t>
            </a:r>
            <a:r>
              <a:rPr lang="en-US" dirty="0" err="1"/>
              <a:t>overembeddedness</a:t>
            </a:r>
            <a:r>
              <a:rPr lang="en-US" dirty="0"/>
              <a:t> (Boschma, 2005; </a:t>
            </a:r>
            <a:r>
              <a:rPr lang="en-US" dirty="0" err="1"/>
              <a:t>Camagni</a:t>
            </a:r>
            <a:r>
              <a:rPr lang="en-US" dirty="0"/>
              <a:t>, 1991; </a:t>
            </a:r>
            <a:r>
              <a:rPr lang="en-US" dirty="0" err="1"/>
              <a:t>Uzzi</a:t>
            </a:r>
            <a:r>
              <a:rPr lang="en-US" dirty="0"/>
              <a:t>, 1996)</a:t>
            </a: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Firms </a:t>
            </a:r>
            <a:r>
              <a:rPr lang="en-US" dirty="0"/>
              <a:t>look for </a:t>
            </a:r>
            <a:r>
              <a:rPr lang="en-US" b="1" dirty="0">
                <a:solidFill>
                  <a:srgbClr val="00B050"/>
                </a:solidFill>
              </a:rPr>
              <a:t>external sources of knowledge </a:t>
            </a:r>
            <a:r>
              <a:rPr lang="en-US" dirty="0"/>
              <a:t>spanning the boundaries of the </a:t>
            </a:r>
            <a:r>
              <a:rPr lang="en-US" dirty="0" smtClean="0"/>
              <a:t>firm, region, country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</a:t>
            </a:r>
            <a:r>
              <a:rPr lang="en-US" dirty="0"/>
              <a:t>some instances, it is </a:t>
            </a:r>
            <a:r>
              <a:rPr lang="en-US" b="1" dirty="0">
                <a:solidFill>
                  <a:srgbClr val="00B050"/>
                </a:solidFill>
              </a:rPr>
              <a:t>not enough by being </a:t>
            </a:r>
            <a:r>
              <a:rPr lang="en-US" b="1" dirty="0" smtClean="0">
                <a:solidFill>
                  <a:srgbClr val="00B050"/>
                </a:solidFill>
              </a:rPr>
              <a:t>there </a:t>
            </a:r>
            <a:r>
              <a:rPr lang="en-US" dirty="0" smtClean="0"/>
              <a:t>to receive </a:t>
            </a:r>
            <a:r>
              <a:rPr lang="en-US" dirty="0"/>
              <a:t>knowledge flows </a:t>
            </a:r>
            <a:r>
              <a:rPr lang="en-US" dirty="0" smtClean="0"/>
              <a:t>: Rather</a:t>
            </a:r>
            <a:r>
              <a:rPr lang="en-US" dirty="0"/>
              <a:t>, knowledge flows follows specific transmission channels, based on market </a:t>
            </a:r>
            <a:r>
              <a:rPr lang="en-US" dirty="0" smtClean="0"/>
              <a:t>interactions (requires </a:t>
            </a:r>
            <a:r>
              <a:rPr lang="en-US" dirty="0"/>
              <a:t>conscious </a:t>
            </a:r>
            <a:r>
              <a:rPr lang="en-US" dirty="0" smtClean="0"/>
              <a:t>efforts, they </a:t>
            </a:r>
            <a:r>
              <a:rPr lang="en-US" dirty="0"/>
              <a:t>are not free </a:t>
            </a:r>
            <a:r>
              <a:rPr lang="en-US" dirty="0" smtClean="0"/>
              <a:t>and </a:t>
            </a:r>
            <a:r>
              <a:rPr lang="en-US" dirty="0"/>
              <a:t>may span the boundaries of a region)</a:t>
            </a:r>
          </a:p>
          <a:p>
            <a:pPr marL="1200150" lvl="2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b="1" smtClean="0">
                <a:solidFill>
                  <a:srgbClr val="00B050"/>
                </a:solidFill>
              </a:rPr>
              <a:t>Technological </a:t>
            </a:r>
            <a:r>
              <a:rPr lang="en-GB" b="1" dirty="0">
                <a:solidFill>
                  <a:srgbClr val="00B050"/>
                </a:solidFill>
              </a:rPr>
              <a:t>collaborations </a:t>
            </a:r>
            <a:r>
              <a:rPr lang="en-GB" dirty="0"/>
              <a:t>shape the geography of innovation production in Europe (</a:t>
            </a:r>
            <a:r>
              <a:rPr lang="en-GB" dirty="0" err="1"/>
              <a:t>Miguélez</a:t>
            </a:r>
            <a:r>
              <a:rPr lang="en-GB" dirty="0"/>
              <a:t> and Moreno, 2013a, 2013b; 2015</a:t>
            </a:r>
            <a:r>
              <a:rPr lang="en-GB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Results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: Cross-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region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externalities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and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their</a:t>
            </a: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 </a:t>
            </a: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composition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6338" y="5803776"/>
            <a:ext cx="84661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indent="-252000" algn="just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1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Simillarity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between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composition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of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knowledge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of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within-the-region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patents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and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that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of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sz="1400" kern="0" dirty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cross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-regional patents: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it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matters</a:t>
            </a:r>
            <a:endParaRPr lang="ca-ES" sz="1400" kern="0" dirty="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marL="180000" indent="-252000" algn="just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1400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Relatedness</a:t>
            </a:r>
            <a:r>
              <a:rPr lang="ca-ES" sz="1400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between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technological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sectors of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within-the-region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patents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and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sectors of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knowledge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flows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that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come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from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co-patenting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with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inventors in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other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regions: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effect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if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ca-ES" sz="1400" kern="0" dirty="0" err="1" smtClean="0">
                <a:solidFill>
                  <a:schemeClr val="tx2"/>
                </a:solidFill>
                <a:latin typeface="Arial Unicode MS" pitchFamily="34" charset="-128"/>
              </a:rPr>
              <a:t>weighted</a:t>
            </a:r>
            <a:r>
              <a:rPr lang="ca-ES" sz="1400" kern="0" dirty="0" smtClean="0">
                <a:solidFill>
                  <a:schemeClr val="tx2"/>
                </a:solidFill>
                <a:latin typeface="Arial Unicode MS" pitchFamily="34" charset="-128"/>
              </a:rPr>
              <a:t> patents 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9102"/>
            <a:ext cx="6048672" cy="535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72422" y="317857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err="1" smtClean="0">
                <a:solidFill>
                  <a:srgbClr val="595756"/>
                </a:solidFill>
                <a:latin typeface="Verdana" charset="0"/>
              </a:rPr>
              <a:t>Conclusion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1269" y="2060848"/>
            <a:ext cx="7861459" cy="28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Certain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b="1" kern="0" dirty="0" err="1" smtClean="0">
                <a:solidFill>
                  <a:srgbClr val="00B050"/>
                </a:solidFill>
                <a:latin typeface="Arial Unicode MS" pitchFamily="34" charset="-128"/>
              </a:rPr>
              <a:t>diversity</a:t>
            </a:r>
            <a:r>
              <a:rPr lang="ca-ES" b="1" kern="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ca-ES" kern="0" dirty="0" smtClean="0">
                <a:latin typeface="Arial Unicode MS" pitchFamily="34" charset="-128"/>
              </a:rPr>
              <a:t>of </a:t>
            </a:r>
            <a:r>
              <a:rPr lang="ca-ES" kern="0" dirty="0" err="1" smtClean="0">
                <a:latin typeface="Arial Unicode MS" pitchFamily="34" charset="-128"/>
              </a:rPr>
              <a:t>knowledge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allows</a:t>
            </a:r>
            <a:r>
              <a:rPr lang="ca-ES" kern="0" dirty="0" smtClean="0">
                <a:latin typeface="Arial Unicode MS" pitchFamily="34" charset="-128"/>
              </a:rPr>
              <a:t> to a </a:t>
            </a:r>
            <a:r>
              <a:rPr lang="ca-ES" kern="0" dirty="0" err="1" smtClean="0">
                <a:latin typeface="Arial Unicode MS" pitchFamily="34" charset="-128"/>
              </a:rPr>
              <a:t>better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combination</a:t>
            </a:r>
            <a:r>
              <a:rPr lang="ca-ES" kern="0" dirty="0" smtClean="0">
                <a:latin typeface="Arial Unicode MS" pitchFamily="34" charset="-128"/>
              </a:rPr>
              <a:t> of </a:t>
            </a:r>
            <a:r>
              <a:rPr lang="ca-ES" kern="0" dirty="0" err="1" smtClean="0">
                <a:latin typeface="Arial Unicode MS" pitchFamily="34" charset="-128"/>
              </a:rPr>
              <a:t>ideas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generating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new</a:t>
            </a:r>
            <a:r>
              <a:rPr lang="ca-ES" kern="0" dirty="0" smtClean="0">
                <a:latin typeface="Arial Unicode MS" pitchFamily="34" charset="-128"/>
              </a:rPr>
              <a:t> </a:t>
            </a:r>
            <a:r>
              <a:rPr lang="ca-ES" kern="0" dirty="0" err="1" smtClean="0">
                <a:latin typeface="Arial Unicode MS" pitchFamily="34" charset="-128"/>
              </a:rPr>
              <a:t>knowledge</a:t>
            </a:r>
            <a:r>
              <a:rPr lang="ca-ES" kern="0" dirty="0" smtClean="0">
                <a:latin typeface="Arial Unicode MS" pitchFamily="34" charset="-128"/>
              </a:rPr>
              <a:t> 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kern="0" noProof="0" dirty="0" smtClean="0">
                <a:solidFill>
                  <a:schemeClr val="tx2"/>
                </a:solidFill>
                <a:latin typeface="Arial Unicode MS" pitchFamily="34" charset="-128"/>
              </a:rPr>
              <a:t>What matters is the process of cross-fertilization that results from the interplay of</a:t>
            </a:r>
            <a:r>
              <a:rPr lang="en-GB" b="1" kern="0" noProof="0" dirty="0" smtClean="0">
                <a:solidFill>
                  <a:srgbClr val="009900"/>
                </a:solidFill>
                <a:latin typeface="Arial Unicode MS" pitchFamily="34" charset="-128"/>
              </a:rPr>
              <a:t> ideas belonging to different but related technological trajectories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</a:rPr>
              <a:t>Similarity</a:t>
            </a:r>
            <a:r>
              <a:rPr kumimoji="0" lang="en-GB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</a:rPr>
              <a:t> </a:t>
            </a:r>
            <a:r>
              <a:rPr kumimoji="0" lang="en-GB" b="1" i="0" u="none" strike="noStrike" kern="0" cap="none" spc="0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Unicode MS" pitchFamily="34" charset="-128"/>
              </a:rPr>
              <a:t>between the within-the-region knowledge base and the knowledge that flows from other regions</a:t>
            </a:r>
            <a:endParaRPr kumimoji="0" lang="en-GB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2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739775"/>
            <a:ext cx="487203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1189038" y="2155825"/>
            <a:ext cx="6696075" cy="19446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s-ES" sz="3600" b="1" dirty="0"/>
              <a:t>Thank you for your attention!</a:t>
            </a:r>
            <a:br>
              <a:rPr lang="en-GB" altLang="es-ES" sz="3600" b="1" dirty="0"/>
            </a:br>
            <a:r>
              <a:rPr lang="en-GB" altLang="es-ES" sz="3600" b="1" dirty="0"/>
              <a:t/>
            </a:r>
            <a:br>
              <a:rPr lang="en-GB" altLang="es-ES" sz="3600" b="1" dirty="0"/>
            </a:br>
            <a:r>
              <a:rPr lang="en-GB" altLang="es-ES" sz="2800" dirty="0" smtClean="0"/>
              <a:t>rmoreno@ub.edu</a:t>
            </a:r>
            <a:endParaRPr lang="en-GB" sz="3200" b="1" dirty="0" smtClean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3" name="8 Imagen" descr="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1817" y="317857"/>
            <a:ext cx="8305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dirty="0" smtClean="0">
                <a:solidFill>
                  <a:srgbClr val="595756"/>
                </a:solidFill>
                <a:latin typeface="Verdana" charset="0"/>
              </a:rPr>
              <a:t>OBJECTIVES</a:t>
            </a:r>
            <a:endParaRPr lang="es-ES_tradnl" sz="1700" dirty="0">
              <a:solidFill>
                <a:srgbClr val="595756"/>
              </a:solidFill>
              <a:latin typeface="Verdana" charset="0"/>
            </a:endParaRPr>
          </a:p>
        </p:txBody>
      </p:sp>
      <p:pic>
        <p:nvPicPr>
          <p:cNvPr id="6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445" y="188640"/>
            <a:ext cx="1131555" cy="660073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0">
            <a:solidFill>
              <a:srgbClr val="3B9B15">
                <a:alpha val="4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8933" y="1268760"/>
            <a:ext cx="8496300" cy="447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First research</a:t>
            </a:r>
            <a:r>
              <a:rPr lang="en-GB" dirty="0" smtClean="0"/>
              <a:t>: </a:t>
            </a:r>
            <a:r>
              <a:rPr lang="en-GB" dirty="0"/>
              <a:t>to what extent the </a:t>
            </a:r>
            <a:r>
              <a:rPr lang="en-GB" b="1" dirty="0">
                <a:solidFill>
                  <a:srgbClr val="00B050"/>
                </a:solidFill>
              </a:rPr>
              <a:t>benefits of collaboration agreements differ across the geography</a:t>
            </a:r>
            <a:r>
              <a:rPr lang="en-GB" dirty="0"/>
              <a:t>? Firm </a:t>
            </a:r>
            <a:r>
              <a:rPr lang="en-GB" dirty="0" smtClean="0"/>
              <a:t>level analysis.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Second </a:t>
            </a:r>
            <a:r>
              <a:rPr lang="en-GB" b="1" dirty="0" smtClean="0"/>
              <a:t>research</a:t>
            </a:r>
            <a:r>
              <a:rPr lang="en-GB" dirty="0" smtClean="0"/>
              <a:t>: </a:t>
            </a:r>
            <a:r>
              <a:rPr lang="en-GB" dirty="0"/>
              <a:t>the </a:t>
            </a:r>
            <a:r>
              <a:rPr lang="en-GB" b="1" dirty="0">
                <a:solidFill>
                  <a:srgbClr val="00B050"/>
                </a:solidFill>
              </a:rPr>
              <a:t>level of relatedness </a:t>
            </a:r>
            <a:r>
              <a:rPr lang="en-GB" dirty="0"/>
              <a:t>between the local knowledge economy and the knowledge coming from other regions/countries: </a:t>
            </a:r>
            <a:r>
              <a:rPr lang="en-GB" b="1" dirty="0">
                <a:solidFill>
                  <a:srgbClr val="00B050"/>
                </a:solidFill>
              </a:rPr>
              <a:t>Regional </a:t>
            </a:r>
            <a:r>
              <a:rPr lang="en-GB" b="1" dirty="0" smtClean="0">
                <a:solidFill>
                  <a:srgbClr val="00B050"/>
                </a:solidFill>
              </a:rPr>
              <a:t>level analysis although with information from patents.</a:t>
            </a:r>
            <a:endParaRPr lang="en-US" b="1" dirty="0">
              <a:solidFill>
                <a:srgbClr val="00B050"/>
              </a:solidFill>
            </a:endParaRPr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1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Tenet: </a:t>
            </a:r>
            <a:r>
              <a:rPr lang="en-US" b="1" dirty="0" smtClean="0">
                <a:solidFill>
                  <a:srgbClr val="00B050"/>
                </a:solidFill>
              </a:rPr>
              <a:t>Two </a:t>
            </a:r>
            <a:r>
              <a:rPr lang="en-US" b="1" dirty="0">
                <a:solidFill>
                  <a:srgbClr val="00B050"/>
                </a:solidFill>
              </a:rPr>
              <a:t>proximate actors </a:t>
            </a:r>
            <a:r>
              <a:rPr lang="en-US" dirty="0"/>
              <a:t>may have little knowledge to exchange, whilst innovation production usually requires dissimilar, complementary knowledge to be amalgamated (Boschma and </a:t>
            </a:r>
            <a:r>
              <a:rPr lang="en-US" dirty="0" err="1"/>
              <a:t>Frenken</a:t>
            </a:r>
            <a:r>
              <a:rPr lang="en-US" dirty="0"/>
              <a:t>, 2009)</a:t>
            </a:r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 algn="just" eaLnBrk="0" fontAlgn="auto" hangingPunct="0"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739775"/>
            <a:ext cx="487203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523875" y="404813"/>
            <a:ext cx="8296275" cy="1944687"/>
          </a:xfrm>
        </p:spPr>
        <p:txBody>
          <a:bodyPr/>
          <a:lstStyle/>
          <a:p>
            <a:pPr algn="l"/>
            <a:r>
              <a:rPr lang="en-US" altLang="es-ES" sz="3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absorptive capacity determine collaborative research returns to innovation? A geographical dimension</a:t>
            </a:r>
            <a:endParaRPr lang="en-GB" altLang="es-ES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2" name="1 Título"/>
          <p:cNvSpPr txBox="1">
            <a:spLocks/>
          </p:cNvSpPr>
          <p:nvPr/>
        </p:nvSpPr>
        <p:spPr bwMode="auto">
          <a:xfrm>
            <a:off x="539750" y="2349500"/>
            <a:ext cx="53292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GB" altLang="es-ES" sz="24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Erika R. </a:t>
            </a:r>
            <a:r>
              <a:rPr lang="en-GB" altLang="es-ES" sz="24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Badillo</a:t>
            </a:r>
            <a:endParaRPr lang="en-GB" altLang="es-ES" sz="24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GB" altLang="es-ES" sz="240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Rosina </a:t>
            </a:r>
            <a:r>
              <a:rPr lang="en-GB" altLang="es-ES" sz="240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Moreno </a:t>
            </a:r>
            <a:endParaRPr lang="en-GB" altLang="es-ES" sz="240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8 Imagen" descr="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5949950"/>
            <a:ext cx="23129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8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084888" y="44450"/>
            <a:ext cx="2447925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Motivation</a:t>
            </a:r>
          </a:p>
        </p:txBody>
      </p:sp>
      <p:sp>
        <p:nvSpPr>
          <p:cNvPr id="4099" name="1 Título"/>
          <p:cNvSpPr txBox="1">
            <a:spLocks/>
          </p:cNvSpPr>
          <p:nvPr/>
        </p:nvSpPr>
        <p:spPr bwMode="auto">
          <a:xfrm>
            <a:off x="467544" y="908720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Firms need to </a:t>
            </a:r>
            <a:r>
              <a:rPr lang="en-US" altLang="es-ES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innovate</a:t>
            </a:r>
            <a:r>
              <a:rPr lang="en-US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continuously and rapidly to survive in today’s competitive and global markets.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 diffusion 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 individuals and firms is critical for innovation and growth (Grossman and </a:t>
            </a:r>
            <a:r>
              <a:rPr lang="en-US" altLang="es-ES" sz="16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Helpman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1991; Lucas, 1988; </a:t>
            </a:r>
            <a:r>
              <a:rPr lang="en-US" altLang="es-ES" sz="1600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Romer</a:t>
            </a:r>
            <a:r>
              <a:rPr lang="en-US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1986, 1990).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 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known to diffuse through a variety of mechanisms (</a:t>
            </a:r>
            <a:r>
              <a:rPr lang="en-GB" altLang="es-ES" sz="16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Döring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GB" altLang="es-ES" sz="1600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Schnellenbach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2006), among which </a:t>
            </a:r>
            <a:r>
              <a:rPr lang="en-GB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research </a:t>
            </a:r>
            <a:r>
              <a:rPr lang="en-GB" altLang="es-ES" sz="16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collaboration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</a:t>
            </a:r>
            <a:r>
              <a:rPr lang="en-GB" altLang="es-ES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considered 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essential.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Arial" charset="0"/>
              <a:buNone/>
            </a:pPr>
            <a:endParaRPr lang="en-US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Firms are expanding technology interaction with different and increasingly </a:t>
            </a:r>
            <a:r>
              <a:rPr lang="en-GB" altLang="es-ES" sz="16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geographically dispersed actors</a:t>
            </a:r>
            <a:r>
              <a:rPr lang="en-GB" altLang="es-ES" sz="16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altLang="es-ES" sz="16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2E450-FE6B-4945-9D13-69694AF032AE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pic>
        <p:nvPicPr>
          <p:cNvPr id="4101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339975" y="44450"/>
            <a:ext cx="6192838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Motivation</a:t>
            </a:r>
          </a:p>
        </p:txBody>
      </p:sp>
      <p:sp>
        <p:nvSpPr>
          <p:cNvPr id="1434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92985-46A0-44B2-A29C-8A69D76901EC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94074"/>
              </p:ext>
            </p:extLst>
          </p:nvPr>
        </p:nvGraphicFramePr>
        <p:xfrm>
          <a:off x="539552" y="1196752"/>
          <a:ext cx="7560839" cy="4969096"/>
        </p:xfrm>
        <a:graphic>
          <a:graphicData uri="http://schemas.openxmlformats.org/drawingml/2006/table">
            <a:tbl>
              <a:tblPr/>
              <a:tblGrid>
                <a:gridCol w="4421715"/>
                <a:gridCol w="788011"/>
                <a:gridCol w="786165"/>
                <a:gridCol w="786165"/>
                <a:gridCol w="778783"/>
              </a:tblGrid>
              <a:tr h="36112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of cooperative firms by type of alliance</a:t>
                      </a: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Cooperative firms over innovative firms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35.8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33.9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35.3</a:t>
                      </a: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Geographical areas of alliances (% of each category over cooperative firms)</a:t>
                      </a:r>
                      <a:endParaRPr kumimoji="0" lang="es-ES" altLang="es-E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4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National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International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National&amp;International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Total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s-E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International alliances</a:t>
                      </a:r>
                      <a:endParaRPr kumimoji="0" lang="es-ES" altLang="es-ES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European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79.86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75.49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69.57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US exclusively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Asian/Others exclusively</a:t>
                      </a:r>
                      <a:endParaRPr kumimoji="0" lang="es-ES" alt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Multiple foreign areas (at least two)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Total</a:t>
                      </a:r>
                      <a:endParaRPr kumimoji="0" lang="es-ES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1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 txBox="1">
            <a:spLocks/>
          </p:cNvSpPr>
          <p:nvPr/>
        </p:nvSpPr>
        <p:spPr bwMode="auto">
          <a:xfrm>
            <a:off x="755650" y="1268413"/>
            <a:ext cx="7416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what extent do </a:t>
            </a:r>
            <a:r>
              <a:rPr lang="en-US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benefits of research collaboration differ across </a:t>
            </a:r>
            <a:r>
              <a:rPr lang="en-US" altLang="es-ES" sz="20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dimensions of the geography</a:t>
            </a:r>
            <a:r>
              <a:rPr lang="en-US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US" altLang="es-ES" sz="20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U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collaboration </a:t>
            </a:r>
            <a:r>
              <a:rPr lang="en-US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partners </a:t>
            </a:r>
            <a:r>
              <a:rPr lang="en-U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simultaneous diverse geographical areas</a:t>
            </a:r>
            <a:r>
              <a:rPr lang="en-US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obtain an extra benefit?</a:t>
            </a:r>
            <a:endParaRPr lang="en-US" altLang="es-ES" sz="20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endParaRPr lang="en-GB" altLang="es-ES" sz="20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</a:pP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</a:t>
            </a:r>
            <a:r>
              <a:rPr lang="en-GB" altLang="es-ES" sz="20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absorptive capacity </a:t>
            </a: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</a:t>
            </a:r>
            <a:r>
              <a:rPr lang="en-GB" altLang="es-ES" sz="20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collaborative research returns to </a:t>
            </a: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innovation </a:t>
            </a:r>
            <a:r>
              <a:rPr lang="en-GB" altLang="es-ES" sz="2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differently according to the geography</a:t>
            </a:r>
            <a:r>
              <a:rPr lang="en-GB" altLang="es-ES" sz="2000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GB" altLang="es-ES" sz="20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519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E5B51-9C4F-455A-896D-030465D44F11}" type="slidenum">
              <a:rPr lang="en-GB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r>
              <a:rPr lang="en-GB" altLang="es-ES" sz="1200" dirty="0" smtClean="0">
                <a:solidFill>
                  <a:srgbClr val="898989"/>
                </a:solidFill>
              </a:rPr>
              <a:t>/20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4211638" y="44450"/>
            <a:ext cx="4321175" cy="10080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Relevant questions</a:t>
            </a:r>
          </a:p>
        </p:txBody>
      </p:sp>
      <p:pic>
        <p:nvPicPr>
          <p:cNvPr id="5125" name="Picture 6" descr="Z:\AQR_Becaris\Alicia\AQR\PPT\logoAQRDEF\logoAQR_900x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65850"/>
            <a:ext cx="11318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_point_aqr_PROV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_power_point_aqr_PROV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plantilla_power_point_aqr_PROV</Template>
  <TotalTime>4222</TotalTime>
  <Words>5790</Words>
  <Application>Microsoft Office PowerPoint</Application>
  <PresentationFormat>Presentación en pantalla (4:3)</PresentationFormat>
  <Paragraphs>1790</Paragraphs>
  <Slides>42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plantilla_power_point_aqr_PROV</vt:lpstr>
      <vt:lpstr>Tema de Office</vt:lpstr>
      <vt:lpstr>1_plantilla_power_point_aqr_PROV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Does absorptive capacity determine collaborative research returns to innovation? A geographical dimension</vt:lpstr>
      <vt:lpstr>Motivation</vt:lpstr>
      <vt:lpstr>Motivation</vt:lpstr>
      <vt:lpstr>Relevant questions</vt:lpstr>
      <vt:lpstr>Hypothesis (1)</vt:lpstr>
      <vt:lpstr>Hypothesis (2)</vt:lpstr>
      <vt:lpstr>Hypothesis (3)</vt:lpstr>
      <vt:lpstr>Estimation model</vt:lpstr>
      <vt:lpstr>Estimation model</vt:lpstr>
      <vt:lpstr>Data and descriptive statistics</vt:lpstr>
      <vt:lpstr>Data and descriptive statistics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for your attention!  rmoreno@ub.edu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Usuari</dc:creator>
  <cp:lastModifiedBy>Rosina</cp:lastModifiedBy>
  <cp:revision>137</cp:revision>
  <cp:lastPrinted>2015-07-07T10:31:37Z</cp:lastPrinted>
  <dcterms:created xsi:type="dcterms:W3CDTF">2013-06-03T09:54:55Z</dcterms:created>
  <dcterms:modified xsi:type="dcterms:W3CDTF">2015-07-09T13:11:14Z</dcterms:modified>
</cp:coreProperties>
</file>