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31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97A"/>
    <a:srgbClr val="C606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1" d="100"/>
          <a:sy n="71" d="100"/>
        </p:scale>
        <p:origin x="-391" y="-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FFCD5-C437-487E-B9D2-1C75C1BB69DB}" type="datetimeFigureOut">
              <a:rPr lang="it-IT" smtClean="0"/>
              <a:t>06/07/2015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C5B7E-6AEE-422F-A629-C62BEAA4EA58}" type="slidenum">
              <a:rPr lang="it-IT" smtClean="0"/>
              <a:t>‹#›</a:t>
            </a:fld>
            <a:endParaRPr lang="it-IT"/>
          </a:p>
        </p:txBody>
      </p:sp>
    </p:spTree>
    <p:extLst>
      <p:ext uri="{BB962C8B-B14F-4D97-AF65-F5344CB8AC3E}">
        <p14:creationId xmlns:p14="http://schemas.microsoft.com/office/powerpoint/2010/main" val="1172140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fr-FR" dirty="0"/>
          </a:p>
        </p:txBody>
      </p:sp>
      <p:sp>
        <p:nvSpPr>
          <p:cNvPr id="4" name="Segnaposto numero diapositiva 3"/>
          <p:cNvSpPr>
            <a:spLocks noGrp="1"/>
          </p:cNvSpPr>
          <p:nvPr>
            <p:ph type="sldNum" sz="quarter" idx="10"/>
          </p:nvPr>
        </p:nvSpPr>
        <p:spPr/>
        <p:txBody>
          <a:bodyPr/>
          <a:lstStyle/>
          <a:p>
            <a:fld id="{602A73E4-DD39-4767-82B9-37D759674133}" type="slidenum">
              <a:rPr lang="fr-FR" smtClean="0"/>
              <a:pPr/>
              <a:t>40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9F61B1-1B47-4E12-93DA-2960BE6831D7}" type="slidenum">
              <a:rPr lang="it-IT" smtClean="0"/>
              <a:pPr/>
              <a:t>53</a:t>
            </a:fld>
            <a:endParaRPr lang="it-IT"/>
          </a:p>
        </p:txBody>
      </p:sp>
    </p:spTree>
    <p:extLst>
      <p:ext uri="{BB962C8B-B14F-4D97-AF65-F5344CB8AC3E}">
        <p14:creationId xmlns:p14="http://schemas.microsoft.com/office/powerpoint/2010/main" val="2155855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015074"/>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50407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AA205E-39A6-45B4-8E7C-EDCDE5FD3289}" type="datetimeFigureOut">
              <a:rPr lang="it-IT" smtClean="0"/>
              <a:t>06/07/2015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84A36F-58E7-4211-9921-924ED07B7FF9}" type="slidenum">
              <a:rPr lang="it-IT" smtClean="0"/>
              <a:t>‹#›</a:t>
            </a:fld>
            <a:endParaRPr lang="it-IT"/>
          </a:p>
        </p:txBody>
      </p:sp>
      <p:cxnSp>
        <p:nvCxnSpPr>
          <p:cNvPr id="9" name="Connettore 1 8"/>
          <p:cNvCxnSpPr/>
          <p:nvPr userDrawn="1"/>
        </p:nvCxnSpPr>
        <p:spPr>
          <a:xfrm flipV="1">
            <a:off x="3615297" y="6213643"/>
            <a:ext cx="7052703" cy="11873"/>
          </a:xfrm>
          <a:prstGeom prst="line">
            <a:avLst/>
          </a:prstGeom>
          <a:ln w="101600" cap="flat" cmpd="sng">
            <a:solidFill>
              <a:srgbClr val="C60621"/>
            </a:solidFill>
            <a:prstDash val="solid"/>
            <a:miter lim="800000"/>
          </a:ln>
        </p:spPr>
        <p:style>
          <a:lnRef idx="3">
            <a:schemeClr val="accent5"/>
          </a:lnRef>
          <a:fillRef idx="0">
            <a:schemeClr val="accent5"/>
          </a:fillRef>
          <a:effectRef idx="2">
            <a:schemeClr val="accent5"/>
          </a:effectRef>
          <a:fontRef idx="minor">
            <a:schemeClr val="tx1"/>
          </a:fontRef>
        </p:style>
      </p:cxnSp>
      <p:pic>
        <p:nvPicPr>
          <p:cNvPr id="10" name="Immagin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2736" y="5230961"/>
            <a:ext cx="2251834" cy="1492963"/>
          </a:xfrm>
          <a:prstGeom prst="rect">
            <a:avLst/>
          </a:prstGeom>
        </p:spPr>
      </p:pic>
      <p:cxnSp>
        <p:nvCxnSpPr>
          <p:cNvPr id="11" name="Connettore 1 10"/>
          <p:cNvCxnSpPr/>
          <p:nvPr userDrawn="1"/>
        </p:nvCxnSpPr>
        <p:spPr>
          <a:xfrm flipV="1">
            <a:off x="634667" y="1046753"/>
            <a:ext cx="0" cy="3647282"/>
          </a:xfrm>
          <a:prstGeom prst="line">
            <a:avLst/>
          </a:prstGeom>
          <a:ln w="101600" cmpd="dbl">
            <a:solidFill>
              <a:srgbClr val="C60621"/>
            </a:solidFill>
            <a:prstDash val="solid"/>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userDrawn="1"/>
        </p:nvSpPr>
        <p:spPr>
          <a:xfrm>
            <a:off x="1558629" y="6459220"/>
            <a:ext cx="9197603" cy="297517"/>
          </a:xfrm>
          <a:prstGeom prst="rect">
            <a:avLst/>
          </a:prstGeom>
          <a:noFill/>
        </p:spPr>
        <p:txBody>
          <a:bodyPr wrap="square" rtlCol="0">
            <a:spAutoFit/>
          </a:bodyPr>
          <a:lstStyle/>
          <a:p>
            <a:pPr algn="r">
              <a:lnSpc>
                <a:spcPts val="1580"/>
              </a:lnSpc>
            </a:pPr>
            <a:r>
              <a:rPr lang="it-IT" sz="1400" dirty="0" smtClean="0">
                <a:solidFill>
                  <a:srgbClr val="0C397A"/>
                </a:solidFill>
                <a:latin typeface="Constantia" panose="02030602050306030303" pitchFamily="18" charset="0"/>
              </a:rPr>
              <a:t>Campus Luigi Einaudi         Lungo Dora Siena 100/A, 10153 Torino, </a:t>
            </a:r>
            <a:r>
              <a:rPr lang="it-IT" sz="1400" dirty="0" err="1" smtClean="0">
                <a:solidFill>
                  <a:srgbClr val="0C397A"/>
                </a:solidFill>
                <a:latin typeface="Constantia" panose="02030602050306030303" pitchFamily="18" charset="0"/>
              </a:rPr>
              <a:t>Italy</a:t>
            </a:r>
            <a:r>
              <a:rPr lang="it-IT" sz="1400" dirty="0" smtClean="0">
                <a:solidFill>
                  <a:srgbClr val="0C397A"/>
                </a:solidFill>
                <a:latin typeface="Constantia" panose="02030602050306030303" pitchFamily="18" charset="0"/>
              </a:rPr>
              <a:t>         www.est.unito.it</a:t>
            </a:r>
            <a:endParaRPr lang="it-IT" sz="1400" dirty="0">
              <a:solidFill>
                <a:srgbClr val="0C397A"/>
              </a:solidFill>
              <a:latin typeface="Constantia" panose="02030602050306030303" pitchFamily="18" charset="0"/>
            </a:endParaRPr>
          </a:p>
        </p:txBody>
      </p:sp>
      <p:sp>
        <p:nvSpPr>
          <p:cNvPr id="13" name="Angolo ripiegato 12"/>
          <p:cNvSpPr/>
          <p:nvPr userDrawn="1"/>
        </p:nvSpPr>
        <p:spPr>
          <a:xfrm>
            <a:off x="5477217" y="6555398"/>
            <a:ext cx="95414" cy="95414"/>
          </a:xfrm>
          <a:prstGeom prst="foldedCorner">
            <a:avLst/>
          </a:prstGeom>
          <a:solidFill>
            <a:srgbClr val="0C39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p:cNvPicPr>
            <a:picLocks noChangeAspect="1"/>
          </p:cNvPicPr>
          <p:nvPr userDrawn="1"/>
        </p:nvPicPr>
        <p:blipFill>
          <a:blip r:embed="rId3"/>
          <a:stretch>
            <a:fillRect/>
          </a:stretch>
        </p:blipFill>
        <p:spPr>
          <a:xfrm>
            <a:off x="10885370" y="5182312"/>
            <a:ext cx="1145489" cy="1676165"/>
          </a:xfrm>
          <a:prstGeom prst="rect">
            <a:avLst/>
          </a:prstGeom>
        </p:spPr>
      </p:pic>
      <p:sp>
        <p:nvSpPr>
          <p:cNvPr id="15" name="Angolo ripiegato 14"/>
          <p:cNvSpPr/>
          <p:nvPr userDrawn="1"/>
        </p:nvSpPr>
        <p:spPr>
          <a:xfrm>
            <a:off x="9125292" y="6564197"/>
            <a:ext cx="95414" cy="95414"/>
          </a:xfrm>
          <a:prstGeom prst="foldedCorner">
            <a:avLst/>
          </a:prstGeom>
          <a:solidFill>
            <a:srgbClr val="0C39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7889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AA205E-39A6-45B4-8E7C-EDCDE5FD3289}" type="datetimeFigureOut">
              <a:rPr lang="it-IT" smtClean="0"/>
              <a:t>06/07/2015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3437711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AA205E-39A6-45B4-8E7C-EDCDE5FD3289}" type="datetimeFigureOut">
              <a:rPr lang="it-IT" smtClean="0"/>
              <a:t>06/07/2015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191998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838200" y="1703165"/>
            <a:ext cx="10515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AA205E-39A6-45B4-8E7C-EDCDE5FD3289}" type="datetimeFigureOut">
              <a:rPr lang="it-IT" smtClean="0"/>
              <a:t>06/07/2015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84A36F-58E7-4211-9921-924ED07B7FF9}" type="slidenum">
              <a:rPr lang="it-IT" smtClean="0"/>
              <a:t>‹#›</a:t>
            </a:fld>
            <a:endParaRPr lang="it-IT"/>
          </a:p>
        </p:txBody>
      </p:sp>
      <p:pic>
        <p:nvPicPr>
          <p:cNvPr id="7" name="Immagine 6"/>
          <p:cNvPicPr>
            <a:picLocks noChangeAspect="1"/>
          </p:cNvPicPr>
          <p:nvPr userDrawn="1"/>
        </p:nvPicPr>
        <p:blipFill>
          <a:blip r:embed="rId2"/>
          <a:stretch>
            <a:fillRect/>
          </a:stretch>
        </p:blipFill>
        <p:spPr>
          <a:xfrm>
            <a:off x="6498916" y="5968023"/>
            <a:ext cx="5458224" cy="57111"/>
          </a:xfrm>
          <a:prstGeom prst="rect">
            <a:avLst/>
          </a:prstGeom>
        </p:spPr>
      </p:pic>
      <p:sp>
        <p:nvSpPr>
          <p:cNvPr id="8" name="CasellaDiTesto 7"/>
          <p:cNvSpPr txBox="1"/>
          <p:nvPr userDrawn="1"/>
        </p:nvSpPr>
        <p:spPr>
          <a:xfrm>
            <a:off x="6568225" y="6240463"/>
            <a:ext cx="5357612" cy="461665"/>
          </a:xfrm>
          <a:prstGeom prst="rect">
            <a:avLst/>
          </a:prstGeom>
          <a:noFill/>
        </p:spPr>
        <p:txBody>
          <a:bodyPr wrap="square" rtlCol="0">
            <a:spAutoFit/>
          </a:bodyPr>
          <a:lstStyle/>
          <a:p>
            <a:pPr algn="ctr"/>
            <a:r>
              <a:rPr lang="it-IT" sz="1200" dirty="0" smtClean="0">
                <a:solidFill>
                  <a:schemeClr val="accent5">
                    <a:lumMod val="75000"/>
                  </a:schemeClr>
                </a:solidFill>
                <a:latin typeface="Constantia" panose="02030602050306030303" pitchFamily="18" charset="0"/>
              </a:rPr>
              <a:t>Do</a:t>
            </a:r>
            <a:r>
              <a:rPr lang="it-IT" sz="1200" baseline="0" dirty="0" smtClean="0">
                <a:solidFill>
                  <a:schemeClr val="accent5">
                    <a:lumMod val="75000"/>
                  </a:schemeClr>
                </a:solidFill>
                <a:latin typeface="Constantia" panose="02030602050306030303" pitchFamily="18" charset="0"/>
              </a:rPr>
              <a:t> Green Gazelles Run Faster?</a:t>
            </a:r>
          </a:p>
          <a:p>
            <a:pPr algn="ctr"/>
            <a:r>
              <a:rPr lang="it-IT" sz="1200" baseline="0" dirty="0" smtClean="0">
                <a:solidFill>
                  <a:schemeClr val="accent5">
                    <a:lumMod val="75000"/>
                  </a:schemeClr>
                </a:solidFill>
                <a:latin typeface="Constantia" panose="02030602050306030303" pitchFamily="18" charset="0"/>
              </a:rPr>
              <a:t>DRUID 2015 Conference</a:t>
            </a:r>
            <a:endParaRPr lang="it-IT" sz="1200" dirty="0">
              <a:solidFill>
                <a:schemeClr val="accent5">
                  <a:lumMod val="75000"/>
                </a:schemeClr>
              </a:solidFill>
              <a:latin typeface="Constantia" panose="02030602050306030303" pitchFamily="18" charset="0"/>
            </a:endParaRPr>
          </a:p>
        </p:txBody>
      </p:sp>
      <p:pic>
        <p:nvPicPr>
          <p:cNvPr id="9" name="Segnaposto contenuto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5248" y="5968023"/>
            <a:ext cx="3212592" cy="719328"/>
          </a:xfrm>
          <a:prstGeom prst="rect">
            <a:avLst/>
          </a:prstGeom>
        </p:spPr>
      </p:pic>
    </p:spTree>
    <p:extLst>
      <p:ext uri="{BB962C8B-B14F-4D97-AF65-F5344CB8AC3E}">
        <p14:creationId xmlns:p14="http://schemas.microsoft.com/office/powerpoint/2010/main" val="148715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3AA205E-39A6-45B4-8E7C-EDCDE5FD3289}" type="datetimeFigureOut">
              <a:rPr lang="it-IT" smtClean="0"/>
              <a:t>06/07/2015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261359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AA205E-39A6-45B4-8E7C-EDCDE5FD3289}" type="datetimeFigureOut">
              <a:rPr lang="it-IT" smtClean="0"/>
              <a:t>06/07/2015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55270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AA205E-39A6-45B4-8E7C-EDCDE5FD3289}" type="datetimeFigureOut">
              <a:rPr lang="it-IT" smtClean="0"/>
              <a:t>06/07/2015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341915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AA205E-39A6-45B4-8E7C-EDCDE5FD3289}" type="datetimeFigureOut">
              <a:rPr lang="it-IT" smtClean="0"/>
              <a:t>06/07/2015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353099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AA205E-39A6-45B4-8E7C-EDCDE5FD3289}" type="datetimeFigureOut">
              <a:rPr lang="it-IT" smtClean="0"/>
              <a:t>06/07/2015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187656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AA205E-39A6-45B4-8E7C-EDCDE5FD3289}" type="datetimeFigureOut">
              <a:rPr lang="it-IT" smtClean="0"/>
              <a:t>06/07/2015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302907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AA205E-39A6-45B4-8E7C-EDCDE5FD3289}" type="datetimeFigureOut">
              <a:rPr lang="it-IT" smtClean="0"/>
              <a:t>06/07/2015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84A36F-58E7-4211-9921-924ED07B7FF9}" type="slidenum">
              <a:rPr lang="it-IT" smtClean="0"/>
              <a:t>‹#›</a:t>
            </a:fld>
            <a:endParaRPr lang="it-IT"/>
          </a:p>
        </p:txBody>
      </p:sp>
    </p:spTree>
    <p:extLst>
      <p:ext uri="{BB962C8B-B14F-4D97-AF65-F5344CB8AC3E}">
        <p14:creationId xmlns:p14="http://schemas.microsoft.com/office/powerpoint/2010/main" val="276888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A205E-39A6-45B4-8E7C-EDCDE5FD3289}" type="datetimeFigureOut">
              <a:rPr lang="it-IT" smtClean="0"/>
              <a:t>06/07/2015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4A36F-58E7-4211-9921-924ED07B7FF9}" type="slidenum">
              <a:rPr lang="it-IT" smtClean="0"/>
              <a:t>‹#›</a:t>
            </a:fld>
            <a:endParaRPr lang="it-IT"/>
          </a:p>
        </p:txBody>
      </p:sp>
    </p:spTree>
    <p:extLst>
      <p:ext uri="{BB962C8B-B14F-4D97-AF65-F5344CB8AC3E}">
        <p14:creationId xmlns:p14="http://schemas.microsoft.com/office/powerpoint/2010/main" val="391473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slide" Target="slide33.xml"/><Relationship Id="rId5" Type="http://schemas.openxmlformats.org/officeDocument/2006/relationships/image" Target="../media/image28.wmf"/><Relationship Id="rId4" Type="http://schemas.openxmlformats.org/officeDocument/2006/relationships/oleObject" Target="../embeddings/oleObject15.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b="1" dirty="0" smtClean="0"/>
              <a:t>Empirical Strategies to Analyze Regional Innovation Dynamics</a:t>
            </a:r>
            <a:endParaRPr lang="fr-FR" dirty="0"/>
          </a:p>
        </p:txBody>
      </p:sp>
      <p:sp>
        <p:nvSpPr>
          <p:cNvPr id="3" name="Sous-titre 2"/>
          <p:cNvSpPr>
            <a:spLocks noGrp="1"/>
          </p:cNvSpPr>
          <p:nvPr>
            <p:ph type="subTitle" idx="1"/>
          </p:nvPr>
        </p:nvSpPr>
        <p:spPr/>
        <p:txBody>
          <a:bodyPr>
            <a:normAutofit/>
          </a:bodyPr>
          <a:lstStyle/>
          <a:p>
            <a:pPr algn="l"/>
            <a:r>
              <a:rPr lang="it-IT" dirty="0" smtClean="0"/>
              <a:t>Francesco </a:t>
            </a:r>
            <a:r>
              <a:rPr lang="it-IT" dirty="0" err="1" smtClean="0"/>
              <a:t>Quatraro</a:t>
            </a:r>
            <a:endParaRPr lang="it-IT" baseline="30000" dirty="0" smtClean="0"/>
          </a:p>
          <a:p>
            <a:endParaRPr lang="it-IT" baseline="30000" dirty="0" smtClean="0"/>
          </a:p>
          <a:p>
            <a:pPr marL="514350" lvl="0" indent="-514350" algn="l"/>
            <a:r>
              <a:rPr lang="en-US" sz="1700" dirty="0"/>
              <a:t>University of </a:t>
            </a:r>
            <a:r>
              <a:rPr lang="en-US" sz="1700" dirty="0" smtClean="0"/>
              <a:t>Torino </a:t>
            </a:r>
            <a:r>
              <a:rPr lang="en-US" sz="1700" dirty="0" smtClean="0"/>
              <a:t>and BRICK, </a:t>
            </a:r>
            <a:r>
              <a:rPr lang="en-US" sz="1700" dirty="0" err="1" smtClean="0"/>
              <a:t>Collegio</a:t>
            </a:r>
            <a:r>
              <a:rPr lang="en-US" sz="1700" dirty="0" smtClean="0"/>
              <a:t> Carlo Alberto</a:t>
            </a:r>
            <a:endParaRPr lang="fr-FR" sz="1700" dirty="0"/>
          </a:p>
          <a:p>
            <a:endParaRPr lang="fr-FR" dirty="0"/>
          </a:p>
          <a:p>
            <a:endParaRPr lang="fr-FR" dirty="0"/>
          </a:p>
        </p:txBody>
      </p:sp>
    </p:spTree>
    <p:extLst>
      <p:ext uri="{BB962C8B-B14F-4D97-AF65-F5344CB8AC3E}">
        <p14:creationId xmlns:p14="http://schemas.microsoft.com/office/powerpoint/2010/main" val="2954052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lstStyle/>
          <a:p>
            <a:r>
              <a:rPr lang="it-IT" dirty="0" smtClean="0"/>
              <a:t>In </a:t>
            </a:r>
            <a:r>
              <a:rPr lang="it-IT" dirty="0" err="1" smtClean="0"/>
              <a:t>view</a:t>
            </a:r>
            <a:r>
              <a:rPr lang="it-IT" dirty="0" smtClean="0"/>
              <a:t> </a:t>
            </a:r>
            <a:r>
              <a:rPr lang="it-IT" dirty="0" err="1" smtClean="0"/>
              <a:t>of</a:t>
            </a:r>
            <a:r>
              <a:rPr lang="it-IT" dirty="0" smtClean="0"/>
              <a:t> the </a:t>
            </a:r>
            <a:r>
              <a:rPr lang="it-IT" dirty="0" err="1" smtClean="0"/>
              <a:t>twofold</a:t>
            </a:r>
            <a:r>
              <a:rPr lang="it-IT" dirty="0" smtClean="0"/>
              <a:t> </a:t>
            </a:r>
            <a:r>
              <a:rPr lang="it-IT" dirty="0" err="1" smtClean="0"/>
              <a:t>dimension</a:t>
            </a:r>
            <a:r>
              <a:rPr lang="it-IT" dirty="0" smtClean="0"/>
              <a:t> </a:t>
            </a:r>
            <a:r>
              <a:rPr lang="it-IT" dirty="0" err="1" smtClean="0"/>
              <a:t>of</a:t>
            </a:r>
            <a:r>
              <a:rPr lang="it-IT" dirty="0" smtClean="0"/>
              <a:t> the </a:t>
            </a:r>
            <a:r>
              <a:rPr lang="it-IT" dirty="0" err="1" smtClean="0"/>
              <a:t>relationship</a:t>
            </a:r>
            <a:r>
              <a:rPr lang="it-IT" dirty="0" smtClean="0"/>
              <a:t> </a:t>
            </a:r>
            <a:r>
              <a:rPr lang="it-IT" dirty="0" err="1" smtClean="0"/>
              <a:t>between</a:t>
            </a:r>
            <a:r>
              <a:rPr lang="it-IT" dirty="0" smtClean="0"/>
              <a:t> </a:t>
            </a:r>
            <a:r>
              <a:rPr lang="it-IT" dirty="0" err="1" smtClean="0"/>
              <a:t>geography</a:t>
            </a:r>
            <a:r>
              <a:rPr lang="it-IT" dirty="0" smtClean="0"/>
              <a:t> and </a:t>
            </a:r>
            <a:r>
              <a:rPr lang="it-IT" dirty="0" err="1" smtClean="0"/>
              <a:t>innovation</a:t>
            </a:r>
            <a:r>
              <a:rPr lang="it-IT" dirty="0" smtClean="0"/>
              <a:t>, </a:t>
            </a:r>
            <a:r>
              <a:rPr lang="it-IT" dirty="0" err="1" smtClean="0"/>
              <a:t>we</a:t>
            </a:r>
            <a:r>
              <a:rPr lang="it-IT" dirty="0" smtClean="0"/>
              <a:t> </a:t>
            </a:r>
            <a:r>
              <a:rPr lang="it-IT" dirty="0" err="1" smtClean="0"/>
              <a:t>will</a:t>
            </a:r>
            <a:r>
              <a:rPr lang="it-IT" dirty="0" smtClean="0"/>
              <a:t> </a:t>
            </a:r>
            <a:r>
              <a:rPr lang="it-IT" dirty="0" err="1" smtClean="0"/>
              <a:t>discuss</a:t>
            </a:r>
            <a:r>
              <a:rPr lang="it-IT" dirty="0" smtClean="0"/>
              <a:t>:</a:t>
            </a:r>
          </a:p>
          <a:p>
            <a:r>
              <a:rPr lang="it-IT" dirty="0" err="1" smtClean="0"/>
              <a:t>Empirical</a:t>
            </a:r>
            <a:r>
              <a:rPr lang="it-IT" dirty="0" smtClean="0"/>
              <a:t> </a:t>
            </a:r>
            <a:r>
              <a:rPr lang="it-IT" dirty="0" err="1" smtClean="0"/>
              <a:t>contributions</a:t>
            </a:r>
            <a:r>
              <a:rPr lang="it-IT" dirty="0" smtClean="0"/>
              <a:t> </a:t>
            </a:r>
            <a:r>
              <a:rPr lang="it-IT" dirty="0" err="1" smtClean="0"/>
              <a:t>analyzing</a:t>
            </a:r>
            <a:r>
              <a:rPr lang="it-IT" dirty="0" smtClean="0"/>
              <a:t> the </a:t>
            </a:r>
            <a:r>
              <a:rPr lang="it-IT" dirty="0" err="1" smtClean="0"/>
              <a:t>effects</a:t>
            </a:r>
            <a:r>
              <a:rPr lang="it-IT" dirty="0" smtClean="0"/>
              <a:t> </a:t>
            </a:r>
            <a:r>
              <a:rPr lang="it-IT" dirty="0" err="1" smtClean="0"/>
              <a:t>of</a:t>
            </a:r>
            <a:r>
              <a:rPr lang="it-IT" dirty="0" smtClean="0"/>
              <a:t> </a:t>
            </a:r>
            <a:r>
              <a:rPr lang="it-IT" dirty="0" err="1" smtClean="0"/>
              <a:t>innovation</a:t>
            </a:r>
            <a:r>
              <a:rPr lang="it-IT" dirty="0" smtClean="0"/>
              <a:t> on </a:t>
            </a:r>
            <a:r>
              <a:rPr lang="it-IT" dirty="0" err="1" smtClean="0"/>
              <a:t>regional</a:t>
            </a:r>
            <a:r>
              <a:rPr lang="it-IT" dirty="0" smtClean="0"/>
              <a:t> </a:t>
            </a:r>
            <a:r>
              <a:rPr lang="it-IT" dirty="0" err="1" smtClean="0"/>
              <a:t>growth</a:t>
            </a:r>
            <a:endParaRPr lang="it-IT" dirty="0" smtClean="0"/>
          </a:p>
          <a:p>
            <a:r>
              <a:rPr lang="it-IT" dirty="0" err="1" smtClean="0"/>
              <a:t>Empirical</a:t>
            </a:r>
            <a:r>
              <a:rPr lang="it-IT" dirty="0" smtClean="0"/>
              <a:t> </a:t>
            </a:r>
            <a:r>
              <a:rPr lang="it-IT" dirty="0" err="1" smtClean="0"/>
              <a:t>analyses</a:t>
            </a:r>
            <a:r>
              <a:rPr lang="it-IT" dirty="0" smtClean="0"/>
              <a:t> </a:t>
            </a:r>
            <a:r>
              <a:rPr lang="it-IT" dirty="0" err="1" smtClean="0"/>
              <a:t>of</a:t>
            </a:r>
            <a:r>
              <a:rPr lang="it-IT" dirty="0" smtClean="0"/>
              <a:t> the </a:t>
            </a:r>
            <a:r>
              <a:rPr lang="it-IT" dirty="0" err="1" smtClean="0"/>
              <a:t>spatial</a:t>
            </a:r>
            <a:r>
              <a:rPr lang="it-IT" dirty="0" smtClean="0"/>
              <a:t> </a:t>
            </a:r>
            <a:r>
              <a:rPr lang="it-IT" dirty="0" err="1" smtClean="0"/>
              <a:t>dynamics</a:t>
            </a:r>
            <a:r>
              <a:rPr lang="it-IT" dirty="0" smtClean="0"/>
              <a:t> </a:t>
            </a:r>
            <a:r>
              <a:rPr lang="it-IT" dirty="0" err="1" smtClean="0"/>
              <a:t>of</a:t>
            </a:r>
            <a:r>
              <a:rPr lang="it-IT" dirty="0" smtClean="0"/>
              <a:t> </a:t>
            </a:r>
            <a:r>
              <a:rPr lang="it-IT" dirty="0" err="1" smtClean="0"/>
              <a:t>innovation</a:t>
            </a:r>
            <a:endParaRPr lang="it-IT" dirty="0"/>
          </a:p>
        </p:txBody>
      </p:sp>
    </p:spTree>
    <p:extLst>
      <p:ext uri="{BB962C8B-B14F-4D97-AF65-F5344CB8AC3E}">
        <p14:creationId xmlns:p14="http://schemas.microsoft.com/office/powerpoint/2010/main" val="174114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fr-FR" dirty="0"/>
          </a:p>
        </p:txBody>
      </p:sp>
      <p:sp>
        <p:nvSpPr>
          <p:cNvPr id="4" name="Ovale 3"/>
          <p:cNvSpPr/>
          <p:nvPr/>
        </p:nvSpPr>
        <p:spPr>
          <a:xfrm>
            <a:off x="5048243" y="1346178"/>
            <a:ext cx="3905277"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Regional</a:t>
            </a:r>
            <a:r>
              <a:rPr lang="fr-FR" dirty="0" smtClean="0"/>
              <a:t> Innovation</a:t>
            </a:r>
            <a:endParaRPr lang="fr-FR" dirty="0"/>
          </a:p>
        </p:txBody>
      </p:sp>
      <p:sp>
        <p:nvSpPr>
          <p:cNvPr id="5" name="Ovale 4"/>
          <p:cNvSpPr/>
          <p:nvPr/>
        </p:nvSpPr>
        <p:spPr>
          <a:xfrm>
            <a:off x="8572517" y="2917814"/>
            <a:ext cx="3143315"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Regional</a:t>
            </a:r>
            <a:r>
              <a:rPr lang="fr-FR" dirty="0" smtClean="0"/>
              <a:t> </a:t>
            </a:r>
            <a:r>
              <a:rPr lang="fr-FR" dirty="0" err="1" smtClean="0"/>
              <a:t>economic</a:t>
            </a:r>
            <a:r>
              <a:rPr lang="fr-FR" dirty="0" smtClean="0"/>
              <a:t> </a:t>
            </a:r>
            <a:r>
              <a:rPr lang="fr-FR" dirty="0" err="1" smtClean="0"/>
              <a:t>growth</a:t>
            </a:r>
            <a:endParaRPr lang="fr-FR" dirty="0"/>
          </a:p>
        </p:txBody>
      </p:sp>
      <p:sp>
        <p:nvSpPr>
          <p:cNvPr id="6" name="Ovale 5"/>
          <p:cNvSpPr/>
          <p:nvPr/>
        </p:nvSpPr>
        <p:spPr>
          <a:xfrm>
            <a:off x="4857741" y="4346574"/>
            <a:ext cx="3714776"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Local patterns of </a:t>
            </a:r>
            <a:r>
              <a:rPr lang="fr-FR" dirty="0" err="1" smtClean="0"/>
              <a:t>development</a:t>
            </a:r>
            <a:endParaRPr lang="fr-FR" dirty="0"/>
          </a:p>
        </p:txBody>
      </p:sp>
      <p:sp>
        <p:nvSpPr>
          <p:cNvPr id="7" name="Ovale 6"/>
          <p:cNvSpPr/>
          <p:nvPr/>
        </p:nvSpPr>
        <p:spPr>
          <a:xfrm>
            <a:off x="380960" y="4060822"/>
            <a:ext cx="3333773"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Creation</a:t>
            </a:r>
            <a:r>
              <a:rPr lang="fr-FR" dirty="0" smtClean="0"/>
              <a:t> of new </a:t>
            </a:r>
            <a:r>
              <a:rPr lang="fr-FR" dirty="0" err="1" smtClean="0"/>
              <a:t>sectors</a:t>
            </a:r>
            <a:r>
              <a:rPr lang="fr-FR" dirty="0" smtClean="0"/>
              <a:t>/</a:t>
            </a:r>
            <a:r>
              <a:rPr lang="fr-FR" dirty="0" err="1" smtClean="0"/>
              <a:t>activities</a:t>
            </a:r>
            <a:endParaRPr lang="fr-FR" dirty="0"/>
          </a:p>
        </p:txBody>
      </p:sp>
      <p:sp>
        <p:nvSpPr>
          <p:cNvPr id="8" name="Ovale 7"/>
          <p:cNvSpPr/>
          <p:nvPr/>
        </p:nvSpPr>
        <p:spPr>
          <a:xfrm>
            <a:off x="380960" y="1274740"/>
            <a:ext cx="3143272"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Dynamics of </a:t>
            </a:r>
            <a:r>
              <a:rPr lang="fr-FR" dirty="0" err="1" smtClean="0"/>
              <a:t>knowledge</a:t>
            </a:r>
            <a:r>
              <a:rPr lang="fr-FR" dirty="0" smtClean="0"/>
              <a:t> </a:t>
            </a:r>
            <a:r>
              <a:rPr lang="fr-FR" dirty="0" err="1" smtClean="0"/>
              <a:t>generation</a:t>
            </a:r>
            <a:endParaRPr lang="fr-FR" dirty="0"/>
          </a:p>
        </p:txBody>
      </p:sp>
      <p:cxnSp>
        <p:nvCxnSpPr>
          <p:cNvPr id="10" name="Connettore 2 9"/>
          <p:cNvCxnSpPr>
            <a:stCxn id="8" idx="6"/>
            <a:endCxn id="4" idx="2"/>
          </p:cNvCxnSpPr>
          <p:nvPr/>
        </p:nvCxnSpPr>
        <p:spPr>
          <a:xfrm flipV="1">
            <a:off x="3524232" y="2167716"/>
            <a:ext cx="1524011"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a:stCxn id="4" idx="6"/>
            <a:endCxn id="5" idx="0"/>
          </p:cNvCxnSpPr>
          <p:nvPr/>
        </p:nvCxnSpPr>
        <p:spPr>
          <a:xfrm>
            <a:off x="8953521" y="2167716"/>
            <a:ext cx="1190655"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6" idx="6"/>
            <a:endCxn id="5" idx="4"/>
          </p:cNvCxnSpPr>
          <p:nvPr/>
        </p:nvCxnSpPr>
        <p:spPr>
          <a:xfrm flipV="1">
            <a:off x="8572518" y="4275136"/>
            <a:ext cx="1571657"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8" idx="4"/>
            <a:endCxn id="7" idx="0"/>
          </p:cNvCxnSpPr>
          <p:nvPr/>
        </p:nvCxnSpPr>
        <p:spPr>
          <a:xfrm rot="16200000" flipH="1">
            <a:off x="1535874" y="3548850"/>
            <a:ext cx="928694" cy="952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7" idx="6"/>
            <a:endCxn id="6" idx="2"/>
          </p:cNvCxnSpPr>
          <p:nvPr/>
        </p:nvCxnSpPr>
        <p:spPr>
          <a:xfrm>
            <a:off x="3714733" y="4810922"/>
            <a:ext cx="1143008" cy="250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nettore 2 62"/>
          <p:cNvCxnSpPr>
            <a:endCxn id="4" idx="4"/>
          </p:cNvCxnSpPr>
          <p:nvPr/>
        </p:nvCxnSpPr>
        <p:spPr>
          <a:xfrm flipV="1">
            <a:off x="3809985" y="2989252"/>
            <a:ext cx="3190897"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306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it-IT" dirty="0"/>
          </a:p>
        </p:txBody>
      </p:sp>
      <p:sp>
        <p:nvSpPr>
          <p:cNvPr id="3" name="Segnaposto contenuto 2"/>
          <p:cNvSpPr>
            <a:spLocks noGrp="1"/>
          </p:cNvSpPr>
          <p:nvPr>
            <p:ph idx="1"/>
          </p:nvPr>
        </p:nvSpPr>
        <p:spPr>
          <a:xfrm>
            <a:off x="609600" y="1844824"/>
            <a:ext cx="10972800" cy="4441696"/>
          </a:xfrm>
        </p:spPr>
        <p:txBody>
          <a:bodyPr>
            <a:normAutofit fontScale="85000" lnSpcReduction="10000"/>
          </a:bodyPr>
          <a:lstStyle/>
          <a:p>
            <a:r>
              <a:rPr lang="en-US" dirty="0" smtClean="0"/>
              <a:t>The </a:t>
            </a:r>
            <a:r>
              <a:rPr lang="en-US" dirty="0" err="1" smtClean="0"/>
              <a:t>theorical</a:t>
            </a:r>
            <a:r>
              <a:rPr lang="en-US" dirty="0" smtClean="0"/>
              <a:t> approach initiated by Solow has paved the way to a stream of empirical literature focusing on the determinants of economic convergence across countries.</a:t>
            </a:r>
          </a:p>
          <a:p>
            <a:r>
              <a:rPr lang="en-US" dirty="0" smtClean="0"/>
              <a:t>The hypothesis of conditional convergence (less heroic than the absolute) states that it is important to control for country-specific factors (see the seminal works by </a:t>
            </a:r>
            <a:r>
              <a:rPr lang="en-US" dirty="0" err="1" smtClean="0"/>
              <a:t>Barro</a:t>
            </a:r>
            <a:r>
              <a:rPr lang="en-US" dirty="0" smtClean="0"/>
              <a:t> and </a:t>
            </a:r>
            <a:r>
              <a:rPr lang="en-US" dirty="0" err="1" smtClean="0"/>
              <a:t>Sala</a:t>
            </a:r>
            <a:r>
              <a:rPr lang="en-US" dirty="0" smtClean="0"/>
              <a:t>-</a:t>
            </a:r>
            <a:r>
              <a:rPr lang="en-US" dirty="0" err="1" smtClean="0"/>
              <a:t>i</a:t>
            </a:r>
            <a:r>
              <a:rPr lang="en-US" dirty="0" smtClean="0"/>
              <a:t>-Martin)</a:t>
            </a:r>
          </a:p>
          <a:p>
            <a:r>
              <a:rPr lang="en-US" dirty="0" smtClean="0"/>
              <a:t>In this stream of literature there has been little or no attention to the role of technology. </a:t>
            </a:r>
          </a:p>
          <a:p>
            <a:r>
              <a:rPr lang="en-US" dirty="0" smtClean="0"/>
              <a:t>An exception is the work by Bernard and Jones (1996a and b), who </a:t>
            </a:r>
            <a:r>
              <a:rPr lang="en-US" dirty="0" err="1" smtClean="0"/>
              <a:t>proposedan</a:t>
            </a:r>
            <a:r>
              <a:rPr lang="en-US" dirty="0" smtClean="0"/>
              <a:t> alternative index of productivity, the Total Technological Productivity (TTP), to account also for the changes in technology affecting output </a:t>
            </a:r>
            <a:r>
              <a:rPr lang="en-US" dirty="0" err="1" smtClean="0"/>
              <a:t>elasticities</a:t>
            </a:r>
            <a:r>
              <a:rPr lang="en-US" dirty="0" smtClean="0"/>
              <a:t> rather than the parameter A in the production function</a:t>
            </a:r>
          </a:p>
          <a:p>
            <a:r>
              <a:rPr lang="en-US" dirty="0" smtClean="0"/>
              <a:t>No analyses at the regional level (see Quatraro[2006] for an application to the Italian case).</a:t>
            </a:r>
          </a:p>
          <a:p>
            <a:endParaRPr lang="en-US" dirty="0"/>
          </a:p>
        </p:txBody>
      </p:sp>
    </p:spTree>
    <p:extLst>
      <p:ext uri="{BB962C8B-B14F-4D97-AF65-F5344CB8AC3E}">
        <p14:creationId xmlns:p14="http://schemas.microsoft.com/office/powerpoint/2010/main" val="2135910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A </a:t>
            </a:r>
            <a:r>
              <a:rPr lang="fr-FR" dirty="0" err="1" smtClean="0"/>
              <a:t>strategy</a:t>
            </a:r>
            <a:r>
              <a:rPr lang="fr-FR" dirty="0" smtClean="0"/>
              <a:t> to </a:t>
            </a:r>
            <a:r>
              <a:rPr lang="fr-FR" dirty="0" err="1" smtClean="0"/>
              <a:t>analyze</a:t>
            </a:r>
            <a:r>
              <a:rPr lang="fr-FR" dirty="0" smtClean="0"/>
              <a:t> the impact of innovation on </a:t>
            </a:r>
            <a:r>
              <a:rPr lang="fr-FR" dirty="0" err="1" smtClean="0"/>
              <a:t>economic</a:t>
            </a:r>
            <a:r>
              <a:rPr lang="fr-FR" dirty="0" smtClean="0"/>
              <a:t> </a:t>
            </a:r>
            <a:r>
              <a:rPr lang="fr-FR" dirty="0" err="1" smtClean="0"/>
              <a:t>growth</a:t>
            </a:r>
            <a:r>
              <a:rPr lang="fr-FR" dirty="0" smtClean="0"/>
              <a:t> relies on </a:t>
            </a:r>
            <a:r>
              <a:rPr lang="fr-FR" dirty="0" err="1" smtClean="0"/>
              <a:t>Solow’s</a:t>
            </a:r>
            <a:r>
              <a:rPr lang="fr-FR" dirty="0" smtClean="0"/>
              <a:t> model for </a:t>
            </a:r>
            <a:r>
              <a:rPr lang="fr-FR" dirty="0" err="1" smtClean="0"/>
              <a:t>what</a:t>
            </a:r>
            <a:r>
              <a:rPr lang="fr-FR" dirty="0" smtClean="0"/>
              <a:t> </a:t>
            </a:r>
            <a:r>
              <a:rPr lang="fr-FR" dirty="0" err="1" smtClean="0"/>
              <a:t>concerns</a:t>
            </a:r>
            <a:r>
              <a:rPr lang="fr-FR" dirty="0" smtClean="0"/>
              <a:t> the </a:t>
            </a:r>
            <a:r>
              <a:rPr lang="fr-FR" dirty="0" err="1" smtClean="0"/>
              <a:t>calculation</a:t>
            </a:r>
            <a:r>
              <a:rPr lang="fr-FR" dirty="0" smtClean="0"/>
              <a:t> of the </a:t>
            </a:r>
            <a:r>
              <a:rPr lang="fr-FR" dirty="0" err="1" smtClean="0"/>
              <a:t>growth</a:t>
            </a:r>
            <a:r>
              <a:rPr lang="fr-FR" dirty="0" smtClean="0"/>
              <a:t> of </a:t>
            </a:r>
            <a:r>
              <a:rPr lang="fr-FR" dirty="0" err="1" smtClean="0"/>
              <a:t>multifactor</a:t>
            </a:r>
            <a:r>
              <a:rPr lang="fr-FR" dirty="0" smtClean="0"/>
              <a:t> </a:t>
            </a:r>
            <a:r>
              <a:rPr lang="fr-FR" dirty="0" err="1" smtClean="0"/>
              <a:t>productivity</a:t>
            </a:r>
            <a:r>
              <a:rPr lang="fr-FR" dirty="0" smtClean="0"/>
              <a:t> (MFP) </a:t>
            </a:r>
            <a:r>
              <a:rPr lang="fr-FR" dirty="0" err="1" smtClean="0"/>
              <a:t>at</a:t>
            </a:r>
            <a:r>
              <a:rPr lang="fr-FR" dirty="0" smtClean="0"/>
              <a:t> the </a:t>
            </a:r>
            <a:r>
              <a:rPr lang="fr-FR" dirty="0" err="1" smtClean="0"/>
              <a:t>regional</a:t>
            </a:r>
            <a:r>
              <a:rPr lang="fr-FR" dirty="0" smtClean="0"/>
              <a:t> </a:t>
            </a:r>
            <a:r>
              <a:rPr lang="fr-FR" dirty="0" err="1" smtClean="0"/>
              <a:t>level</a:t>
            </a:r>
            <a:endParaRPr lang="fr-FR" dirty="0" smtClean="0"/>
          </a:p>
          <a:p>
            <a:r>
              <a:rPr lang="fr-FR" dirty="0" err="1" smtClean="0"/>
              <a:t>Then</a:t>
            </a:r>
            <a:r>
              <a:rPr lang="fr-FR" dirty="0" smtClean="0"/>
              <a:t> model </a:t>
            </a:r>
            <a:r>
              <a:rPr lang="fr-FR" dirty="0" err="1" smtClean="0"/>
              <a:t>productivity</a:t>
            </a:r>
            <a:r>
              <a:rPr lang="fr-FR" dirty="0" smtClean="0"/>
              <a:t> </a:t>
            </a:r>
            <a:r>
              <a:rPr lang="fr-FR" dirty="0" err="1" smtClean="0"/>
              <a:t>growth</a:t>
            </a:r>
            <a:r>
              <a:rPr lang="fr-FR" dirty="0" smtClean="0"/>
              <a:t> as a </a:t>
            </a:r>
            <a:r>
              <a:rPr lang="fr-FR" dirty="0" err="1" smtClean="0"/>
              <a:t>function</a:t>
            </a:r>
            <a:r>
              <a:rPr lang="fr-FR" dirty="0" smtClean="0"/>
              <a:t> of innovation</a:t>
            </a:r>
          </a:p>
          <a:p>
            <a:r>
              <a:rPr lang="fr-FR" dirty="0" smtClean="0"/>
              <a:t>Antonelli, </a:t>
            </a:r>
            <a:r>
              <a:rPr lang="fr-FR" dirty="0" err="1" smtClean="0"/>
              <a:t>Patrucco</a:t>
            </a:r>
            <a:r>
              <a:rPr lang="fr-FR" dirty="0" smtClean="0"/>
              <a:t> and </a:t>
            </a:r>
            <a:r>
              <a:rPr lang="fr-FR" dirty="0" err="1" smtClean="0"/>
              <a:t>Quatraro</a:t>
            </a:r>
            <a:r>
              <a:rPr lang="fr-FR" dirty="0" smtClean="0"/>
              <a:t> (2011, </a:t>
            </a:r>
            <a:r>
              <a:rPr lang="fr-FR" dirty="0" err="1" smtClean="0"/>
              <a:t>Economic</a:t>
            </a:r>
            <a:r>
              <a:rPr lang="fr-FR" dirty="0" smtClean="0"/>
              <a:t> </a:t>
            </a:r>
            <a:r>
              <a:rPr lang="fr-FR" dirty="0" err="1" smtClean="0"/>
              <a:t>Geography</a:t>
            </a:r>
            <a:r>
              <a:rPr lang="fr-FR" dirty="0" smtClean="0"/>
              <a:t>) propose a model to </a:t>
            </a:r>
            <a:r>
              <a:rPr lang="fr-FR" dirty="0" err="1" smtClean="0"/>
              <a:t>assess</a:t>
            </a:r>
            <a:r>
              <a:rPr lang="fr-FR" dirty="0" smtClean="0"/>
              <a:t> the </a:t>
            </a:r>
            <a:r>
              <a:rPr lang="fr-FR" dirty="0" err="1" smtClean="0"/>
              <a:t>effects</a:t>
            </a:r>
            <a:r>
              <a:rPr lang="fr-FR" dirty="0" smtClean="0"/>
              <a:t> of </a:t>
            </a:r>
            <a:r>
              <a:rPr lang="fr-FR" dirty="0" err="1" smtClean="0"/>
              <a:t>knowledge</a:t>
            </a:r>
            <a:r>
              <a:rPr lang="fr-FR" dirty="0" smtClean="0"/>
              <a:t> </a:t>
            </a:r>
            <a:r>
              <a:rPr lang="fr-FR" dirty="0" err="1" smtClean="0"/>
              <a:t>externalities</a:t>
            </a:r>
            <a:r>
              <a:rPr lang="fr-FR" dirty="0" smtClean="0"/>
              <a:t> to MFP </a:t>
            </a:r>
            <a:r>
              <a:rPr lang="fr-FR" dirty="0" err="1" smtClean="0"/>
              <a:t>growth</a:t>
            </a:r>
            <a:endParaRPr lang="fr-FR" dirty="0"/>
          </a:p>
        </p:txBody>
      </p:sp>
    </p:spTree>
    <p:extLst>
      <p:ext uri="{BB962C8B-B14F-4D97-AF65-F5344CB8AC3E}">
        <p14:creationId xmlns:p14="http://schemas.microsoft.com/office/powerpoint/2010/main" val="65935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MFP </a:t>
            </a:r>
            <a:r>
              <a:rPr lang="fr-FR" dirty="0" err="1" smtClean="0"/>
              <a:t>can</a:t>
            </a:r>
            <a:r>
              <a:rPr lang="fr-FR" dirty="0" smtClean="0"/>
              <a:t> </a:t>
            </a:r>
            <a:r>
              <a:rPr lang="fr-FR" dirty="0" err="1" smtClean="0"/>
              <a:t>be</a:t>
            </a:r>
            <a:r>
              <a:rPr lang="fr-FR" dirty="0" smtClean="0"/>
              <a:t> </a:t>
            </a:r>
            <a:r>
              <a:rPr lang="fr-FR" dirty="0" err="1" smtClean="0"/>
              <a:t>derived</a:t>
            </a:r>
            <a:r>
              <a:rPr lang="fr-FR" dirty="0" smtClean="0"/>
              <a:t> as </a:t>
            </a:r>
            <a:r>
              <a:rPr lang="fr-FR" dirty="0" err="1" smtClean="0"/>
              <a:t>follows</a:t>
            </a:r>
            <a:r>
              <a:rPr lang="fr-FR" dirty="0" smtClean="0"/>
              <a:t>:</a:t>
            </a:r>
          </a:p>
          <a:p>
            <a:endParaRPr lang="fr-FR" dirty="0" smtClean="0"/>
          </a:p>
          <a:p>
            <a:r>
              <a:rPr lang="fr-FR" dirty="0" smtClean="0"/>
              <a:t>The </a:t>
            </a:r>
            <a:r>
              <a:rPr lang="fr-FR" dirty="0" err="1" smtClean="0"/>
              <a:t>relationship</a:t>
            </a:r>
            <a:r>
              <a:rPr lang="fr-FR" dirty="0" smtClean="0"/>
              <a:t> </a:t>
            </a:r>
            <a:r>
              <a:rPr lang="fr-FR" dirty="0" err="1" smtClean="0"/>
              <a:t>between</a:t>
            </a:r>
            <a:r>
              <a:rPr lang="fr-FR" dirty="0" smtClean="0"/>
              <a:t> MFP and </a:t>
            </a:r>
            <a:r>
              <a:rPr lang="fr-FR" dirty="0" err="1" smtClean="0"/>
              <a:t>knowledge</a:t>
            </a:r>
            <a:r>
              <a:rPr lang="fr-FR" dirty="0" smtClean="0"/>
              <a:t> </a:t>
            </a:r>
            <a:r>
              <a:rPr lang="fr-FR" dirty="0" err="1" smtClean="0"/>
              <a:t>externalities</a:t>
            </a:r>
            <a:r>
              <a:rPr lang="fr-FR" dirty="0" smtClean="0"/>
              <a:t> </a:t>
            </a:r>
            <a:r>
              <a:rPr lang="fr-FR" dirty="0" err="1" smtClean="0"/>
              <a:t>becomes</a:t>
            </a:r>
            <a:r>
              <a:rPr lang="fr-FR" dirty="0" smtClean="0"/>
              <a:t>:</a:t>
            </a:r>
          </a:p>
          <a:p>
            <a:endParaRPr lang="fr-FR" dirty="0" smtClean="0"/>
          </a:p>
          <a:p>
            <a:r>
              <a:rPr lang="en-US" dirty="0" smtClean="0"/>
              <a:t>the growth rate of MFP is modeled as a function of the density of technological activities, which we call </a:t>
            </a:r>
            <a:r>
              <a:rPr lang="en-US" i="1" dirty="0" err="1" smtClean="0"/>
              <a:t>D</a:t>
            </a:r>
            <a:r>
              <a:rPr lang="en-US" i="1" baseline="-25000" dirty="0" err="1" smtClean="0"/>
              <a:t>it</a:t>
            </a:r>
            <a:endParaRPr lang="fr-FR" dirty="0"/>
          </a:p>
        </p:txBody>
      </p:sp>
      <p:sp>
        <p:nvSpPr>
          <p:cNvPr id="205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049" name="Object 1"/>
          <p:cNvGraphicFramePr>
            <a:graphicFrameLocks noChangeAspect="1"/>
          </p:cNvGraphicFramePr>
          <p:nvPr>
            <p:extLst>
              <p:ext uri="{D42A27DB-BD31-4B8C-83A1-F6EECF244321}">
                <p14:modId xmlns:p14="http://schemas.microsoft.com/office/powerpoint/2010/main" val="3265979764"/>
              </p:ext>
            </p:extLst>
          </p:nvPr>
        </p:nvGraphicFramePr>
        <p:xfrm>
          <a:off x="1210699" y="2239092"/>
          <a:ext cx="3742293" cy="571504"/>
        </p:xfrm>
        <a:graphic>
          <a:graphicData uri="http://schemas.openxmlformats.org/presentationml/2006/ole">
            <mc:AlternateContent xmlns:mc="http://schemas.openxmlformats.org/markup-compatibility/2006">
              <mc:Choice xmlns:v="urn:schemas-microsoft-com:vml" Requires="v">
                <p:oleObj spid="_x0000_s1034" name="Equazione" r:id="rId3" imgW="6358910" imgH="1303379" progId="Equation.3">
                  <p:embed/>
                </p:oleObj>
              </mc:Choice>
              <mc:Fallback>
                <p:oleObj name="Equazione" r:id="rId3" imgW="6358910" imgH="130337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0699" y="2239092"/>
                        <a:ext cx="3742293"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3"/>
          <p:cNvSpPr>
            <a:spLocks noChangeArrowheads="1"/>
          </p:cNvSpPr>
          <p:nvPr/>
        </p:nvSpPr>
        <p:spPr bwMode="auto">
          <a:xfrm>
            <a:off x="0" y="2439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3"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052" name="Object 4"/>
          <p:cNvGraphicFramePr>
            <a:graphicFrameLocks noChangeAspect="1"/>
          </p:cNvGraphicFramePr>
          <p:nvPr/>
        </p:nvGraphicFramePr>
        <p:xfrm>
          <a:off x="1189429" y="3857628"/>
          <a:ext cx="2620555" cy="571504"/>
        </p:xfrm>
        <a:graphic>
          <a:graphicData uri="http://schemas.openxmlformats.org/presentationml/2006/ole">
            <mc:AlternateContent xmlns:mc="http://schemas.openxmlformats.org/markup-compatibility/2006">
              <mc:Choice xmlns:v="urn:schemas-microsoft-com:vml" Requires="v">
                <p:oleObj spid="_x0000_s1035" name="Equazione" r:id="rId5" imgW="6357703" imgH="1860654" progId="Equation.3">
                  <p:embed/>
                </p:oleObj>
              </mc:Choice>
              <mc:Fallback>
                <p:oleObj name="Equazione" r:id="rId5" imgW="6357703" imgH="186065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9429" y="3857628"/>
                        <a:ext cx="2620555"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Rectangle 6"/>
          <p:cNvSpPr>
            <a:spLocks noChangeArrowheads="1"/>
          </p:cNvSpPr>
          <p:nvPr/>
        </p:nvSpPr>
        <p:spPr bwMode="auto">
          <a:xfrm>
            <a:off x="0" y="2058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740343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err="1" smtClean="0"/>
              <a:t>Measurement</a:t>
            </a:r>
            <a:r>
              <a:rPr lang="fr-FR" dirty="0" smtClean="0"/>
              <a:t> </a:t>
            </a:r>
            <a:r>
              <a:rPr lang="fr-FR" dirty="0" err="1" smtClean="0"/>
              <a:t>problem</a:t>
            </a:r>
            <a:r>
              <a:rPr lang="fr-FR" dirty="0" smtClean="0"/>
              <a:t>: how to proxy innovation?</a:t>
            </a:r>
          </a:p>
          <a:p>
            <a:r>
              <a:rPr lang="fr-FR" dirty="0" err="1" smtClean="0"/>
              <a:t>Measures</a:t>
            </a:r>
            <a:r>
              <a:rPr lang="fr-FR" dirty="0" smtClean="0"/>
              <a:t> of input (R&amp;D) and output (patents, </a:t>
            </a:r>
            <a:r>
              <a:rPr lang="fr-FR" dirty="0" err="1" smtClean="0"/>
              <a:t>trademarks</a:t>
            </a:r>
            <a:r>
              <a:rPr lang="fr-FR" dirty="0" smtClean="0"/>
              <a:t>, etc.)</a:t>
            </a:r>
          </a:p>
          <a:p>
            <a:r>
              <a:rPr lang="fr-FR" dirty="0" smtClean="0"/>
              <a:t>R&amp;D </a:t>
            </a:r>
            <a:r>
              <a:rPr lang="fr-FR" dirty="0" err="1" smtClean="0"/>
              <a:t>measures</a:t>
            </a:r>
            <a:r>
              <a:rPr lang="fr-FR" dirty="0" smtClean="0"/>
              <a:t> are </a:t>
            </a:r>
            <a:r>
              <a:rPr lang="fr-FR" dirty="0" err="1" smtClean="0"/>
              <a:t>derived</a:t>
            </a:r>
            <a:r>
              <a:rPr lang="fr-FR" dirty="0" smtClean="0"/>
              <a:t> by </a:t>
            </a:r>
            <a:r>
              <a:rPr lang="fr-FR" dirty="0" err="1" smtClean="0"/>
              <a:t>firms</a:t>
            </a:r>
            <a:r>
              <a:rPr lang="fr-FR" dirty="0" smtClean="0"/>
              <a:t>’ balance </a:t>
            </a:r>
            <a:r>
              <a:rPr lang="fr-FR" dirty="0" err="1" smtClean="0"/>
              <a:t>sheets</a:t>
            </a:r>
            <a:r>
              <a:rPr lang="fr-FR" dirty="0" smtClean="0"/>
              <a:t>, </a:t>
            </a:r>
            <a:r>
              <a:rPr lang="fr-FR" dirty="0" err="1" smtClean="0"/>
              <a:t>which</a:t>
            </a:r>
            <a:r>
              <a:rPr lang="fr-FR" dirty="0" smtClean="0"/>
              <a:t> are </a:t>
            </a:r>
            <a:r>
              <a:rPr lang="fr-FR" dirty="0" err="1" smtClean="0"/>
              <a:t>often</a:t>
            </a:r>
            <a:r>
              <a:rPr lang="fr-FR" dirty="0" smtClean="0"/>
              <a:t> </a:t>
            </a:r>
            <a:r>
              <a:rPr lang="fr-FR" dirty="0" err="1" smtClean="0"/>
              <a:t>unreliable</a:t>
            </a:r>
            <a:r>
              <a:rPr lang="fr-FR" dirty="0" smtClean="0"/>
              <a:t> in </a:t>
            </a:r>
            <a:r>
              <a:rPr lang="fr-FR" dirty="0" err="1" smtClean="0"/>
              <a:t>this</a:t>
            </a:r>
            <a:r>
              <a:rPr lang="fr-FR" dirty="0" smtClean="0"/>
              <a:t> respect</a:t>
            </a:r>
          </a:p>
          <a:p>
            <a:r>
              <a:rPr lang="fr-FR" dirty="0" smtClean="0"/>
              <a:t>It </a:t>
            </a:r>
            <a:r>
              <a:rPr lang="fr-FR" dirty="0" err="1" smtClean="0"/>
              <a:t>can</a:t>
            </a:r>
            <a:r>
              <a:rPr lang="fr-FR" dirty="0" smtClean="0"/>
              <a:t> </a:t>
            </a:r>
            <a:r>
              <a:rPr lang="fr-FR" dirty="0" err="1" smtClean="0"/>
              <a:t>happen</a:t>
            </a:r>
            <a:r>
              <a:rPr lang="fr-FR" dirty="0" smtClean="0"/>
              <a:t> </a:t>
            </a:r>
            <a:r>
              <a:rPr lang="fr-FR" dirty="0" err="1" smtClean="0"/>
              <a:t>that</a:t>
            </a:r>
            <a:r>
              <a:rPr lang="fr-FR" dirty="0" smtClean="0"/>
              <a:t> </a:t>
            </a:r>
            <a:r>
              <a:rPr lang="fr-FR" dirty="0" err="1" smtClean="0"/>
              <a:t>these</a:t>
            </a:r>
            <a:r>
              <a:rPr lang="fr-FR" dirty="0" smtClean="0"/>
              <a:t> figures are </a:t>
            </a:r>
            <a:r>
              <a:rPr lang="fr-FR" dirty="0" err="1" smtClean="0"/>
              <a:t>inflated</a:t>
            </a:r>
            <a:r>
              <a:rPr lang="fr-FR" dirty="0" smtClean="0"/>
              <a:t> in </a:t>
            </a:r>
            <a:r>
              <a:rPr lang="fr-FR" dirty="0" err="1" smtClean="0"/>
              <a:t>order</a:t>
            </a:r>
            <a:r>
              <a:rPr lang="fr-FR" dirty="0" smtClean="0"/>
              <a:t> to </a:t>
            </a:r>
            <a:r>
              <a:rPr lang="fr-FR" dirty="0" err="1" smtClean="0"/>
              <a:t>obtain</a:t>
            </a:r>
            <a:r>
              <a:rPr lang="fr-FR" dirty="0" smtClean="0"/>
              <a:t> </a:t>
            </a:r>
            <a:r>
              <a:rPr lang="fr-FR" dirty="0" err="1" smtClean="0"/>
              <a:t>special</a:t>
            </a:r>
            <a:r>
              <a:rPr lang="fr-FR" dirty="0" smtClean="0"/>
              <a:t> </a:t>
            </a:r>
            <a:r>
              <a:rPr lang="fr-FR" dirty="0" err="1" smtClean="0"/>
              <a:t>government</a:t>
            </a:r>
            <a:r>
              <a:rPr lang="fr-FR" dirty="0" smtClean="0"/>
              <a:t> </a:t>
            </a:r>
            <a:r>
              <a:rPr lang="fr-FR" dirty="0" err="1" smtClean="0"/>
              <a:t>aids</a:t>
            </a:r>
            <a:r>
              <a:rPr lang="fr-FR" dirty="0" smtClean="0"/>
              <a:t> or </a:t>
            </a:r>
            <a:r>
              <a:rPr lang="fr-FR" dirty="0" err="1" smtClean="0"/>
              <a:t>lower</a:t>
            </a:r>
            <a:r>
              <a:rPr lang="fr-FR" dirty="0" smtClean="0"/>
              <a:t> taxation</a:t>
            </a:r>
          </a:p>
        </p:txBody>
      </p:sp>
    </p:spTree>
    <p:extLst>
      <p:ext uri="{BB962C8B-B14F-4D97-AF65-F5344CB8AC3E}">
        <p14:creationId xmlns:p14="http://schemas.microsoft.com/office/powerpoint/2010/main" val="457117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lstStyle/>
          <a:p>
            <a:r>
              <a:rPr lang="fr-FR" dirty="0" smtClean="0"/>
              <a:t>As a </a:t>
            </a:r>
            <a:r>
              <a:rPr lang="fr-FR" dirty="0" err="1" smtClean="0"/>
              <a:t>measure</a:t>
            </a:r>
            <a:r>
              <a:rPr lang="fr-FR" dirty="0" smtClean="0"/>
              <a:t> of output, the </a:t>
            </a:r>
            <a:r>
              <a:rPr lang="fr-FR" dirty="0" err="1" smtClean="0"/>
              <a:t>most</a:t>
            </a:r>
            <a:r>
              <a:rPr lang="fr-FR" dirty="0" smtClean="0"/>
              <a:t> </a:t>
            </a:r>
            <a:r>
              <a:rPr lang="fr-FR" dirty="0" err="1" smtClean="0"/>
              <a:t>used</a:t>
            </a:r>
            <a:r>
              <a:rPr lang="fr-FR" dirty="0" smtClean="0"/>
              <a:t> data are </a:t>
            </a:r>
            <a:r>
              <a:rPr lang="fr-FR" dirty="0" err="1" smtClean="0"/>
              <a:t>drawn</a:t>
            </a:r>
            <a:r>
              <a:rPr lang="fr-FR" dirty="0" smtClean="0"/>
              <a:t> </a:t>
            </a:r>
            <a:r>
              <a:rPr lang="fr-FR" dirty="0" err="1" smtClean="0"/>
              <a:t>from</a:t>
            </a:r>
            <a:r>
              <a:rPr lang="fr-FR" dirty="0" smtClean="0"/>
              <a:t> the </a:t>
            </a:r>
            <a:r>
              <a:rPr lang="fr-FR" dirty="0" err="1" smtClean="0"/>
              <a:t>Community</a:t>
            </a:r>
            <a:r>
              <a:rPr lang="fr-FR" dirty="0" smtClean="0"/>
              <a:t> Innovation </a:t>
            </a:r>
            <a:r>
              <a:rPr lang="fr-FR" dirty="0" err="1" smtClean="0"/>
              <a:t>Surveys</a:t>
            </a:r>
            <a:r>
              <a:rPr lang="fr-FR" dirty="0" smtClean="0"/>
              <a:t> (CIS) or </a:t>
            </a:r>
            <a:r>
              <a:rPr lang="fr-FR" dirty="0" err="1" smtClean="0"/>
              <a:t>from</a:t>
            </a:r>
            <a:r>
              <a:rPr lang="fr-FR" dirty="0" smtClean="0"/>
              <a:t> patent offices. </a:t>
            </a:r>
          </a:p>
          <a:p>
            <a:endParaRPr lang="fr-FR" dirty="0" smtClean="0"/>
          </a:p>
          <a:p>
            <a:r>
              <a:rPr lang="fr-FR" dirty="0" smtClean="0"/>
              <a:t>the </a:t>
            </a:r>
            <a:r>
              <a:rPr lang="fr-FR" dirty="0" err="1" smtClean="0"/>
              <a:t>agglomeration</a:t>
            </a:r>
            <a:r>
              <a:rPr lang="fr-FR" dirty="0" smtClean="0"/>
              <a:t> of </a:t>
            </a:r>
            <a:r>
              <a:rPr lang="fr-FR" dirty="0" err="1" smtClean="0"/>
              <a:t>technological</a:t>
            </a:r>
            <a:r>
              <a:rPr lang="fr-FR" dirty="0" smtClean="0"/>
              <a:t> </a:t>
            </a:r>
            <a:r>
              <a:rPr lang="fr-FR" dirty="0" err="1" smtClean="0"/>
              <a:t>activities</a:t>
            </a:r>
            <a:r>
              <a:rPr lang="fr-FR" dirty="0" smtClean="0"/>
              <a:t> </a:t>
            </a:r>
            <a:r>
              <a:rPr lang="fr-FR" dirty="0" err="1" smtClean="0"/>
              <a:t>is</a:t>
            </a:r>
            <a:r>
              <a:rPr lang="fr-FR" dirty="0" smtClean="0"/>
              <a:t> </a:t>
            </a:r>
            <a:r>
              <a:rPr lang="fr-FR" dirty="0" err="1" smtClean="0"/>
              <a:t>measured</a:t>
            </a:r>
            <a:r>
              <a:rPr lang="fr-FR" dirty="0" smtClean="0"/>
              <a:t> as the ratio </a:t>
            </a:r>
            <a:r>
              <a:rPr lang="fr-FR" dirty="0" err="1" smtClean="0"/>
              <a:t>between</a:t>
            </a:r>
            <a:r>
              <a:rPr lang="fr-FR" dirty="0" smtClean="0"/>
              <a:t> the </a:t>
            </a:r>
            <a:r>
              <a:rPr lang="fr-FR" dirty="0" err="1" smtClean="0"/>
              <a:t>regional</a:t>
            </a:r>
            <a:r>
              <a:rPr lang="fr-FR" dirty="0" smtClean="0"/>
              <a:t> </a:t>
            </a:r>
            <a:r>
              <a:rPr lang="fr-FR" dirty="0" err="1" smtClean="0"/>
              <a:t>level</a:t>
            </a:r>
            <a:r>
              <a:rPr lang="fr-FR" dirty="0" smtClean="0"/>
              <a:t> of </a:t>
            </a:r>
            <a:r>
              <a:rPr lang="fr-FR" dirty="0" err="1" smtClean="0"/>
              <a:t>patenting</a:t>
            </a:r>
            <a:r>
              <a:rPr lang="fr-FR" dirty="0" smtClean="0"/>
              <a:t> and the total labour force:</a:t>
            </a:r>
            <a:endParaRPr lang="fr-FR" dirty="0"/>
          </a:p>
        </p:txBody>
      </p:sp>
      <p:sp>
        <p:nvSpPr>
          <p:cNvPr id="2765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7649" name="Object 1"/>
          <p:cNvGraphicFramePr>
            <a:graphicFrameLocks noChangeAspect="1"/>
          </p:cNvGraphicFramePr>
          <p:nvPr>
            <p:extLst>
              <p:ext uri="{D42A27DB-BD31-4B8C-83A1-F6EECF244321}">
                <p14:modId xmlns:p14="http://schemas.microsoft.com/office/powerpoint/2010/main" val="3771256363"/>
              </p:ext>
            </p:extLst>
          </p:nvPr>
        </p:nvGraphicFramePr>
        <p:xfrm>
          <a:off x="1157534" y="4098507"/>
          <a:ext cx="1714512" cy="714380"/>
        </p:xfrm>
        <a:graphic>
          <a:graphicData uri="http://schemas.openxmlformats.org/presentationml/2006/ole">
            <mc:AlternateContent xmlns:mc="http://schemas.openxmlformats.org/markup-compatibility/2006">
              <mc:Choice xmlns:v="urn:schemas-microsoft-com:vml" Requires="v">
                <p:oleObj spid="_x0000_s2054" name="Equazione" r:id="rId3" imgW="774761" imgH="432009" progId="Equation.3">
                  <p:embed/>
                </p:oleObj>
              </mc:Choice>
              <mc:Fallback>
                <p:oleObj name="Equazione" r:id="rId3" imgW="774761" imgH="43200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7534" y="4098507"/>
                        <a:ext cx="1714512"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1" name="Rectangle 3"/>
          <p:cNvSpPr>
            <a:spLocks noChangeArrowheads="1"/>
          </p:cNvSpPr>
          <p:nvPr/>
        </p:nvSpPr>
        <p:spPr bwMode="auto">
          <a:xfrm>
            <a:off x="0" y="2439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369622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The </a:t>
            </a:r>
            <a:r>
              <a:rPr lang="fr-FR" dirty="0" err="1" smtClean="0"/>
              <a:t>baseline</a:t>
            </a:r>
            <a:r>
              <a:rPr lang="fr-FR" dirty="0" smtClean="0"/>
              <a:t> </a:t>
            </a:r>
            <a:r>
              <a:rPr lang="fr-FR" dirty="0" err="1" smtClean="0"/>
              <a:t>equation</a:t>
            </a:r>
            <a:r>
              <a:rPr lang="fr-FR" dirty="0" smtClean="0"/>
              <a:t> to </a:t>
            </a:r>
            <a:r>
              <a:rPr lang="fr-FR" dirty="0" err="1" smtClean="0"/>
              <a:t>be</a:t>
            </a:r>
            <a:r>
              <a:rPr lang="fr-FR" dirty="0" smtClean="0"/>
              <a:t> </a:t>
            </a:r>
            <a:r>
              <a:rPr lang="fr-FR" dirty="0" err="1" smtClean="0"/>
              <a:t>estimated</a:t>
            </a:r>
            <a:r>
              <a:rPr lang="fr-FR" dirty="0" smtClean="0"/>
              <a:t> </a:t>
            </a:r>
            <a:r>
              <a:rPr lang="fr-FR" dirty="0" err="1" smtClean="0"/>
              <a:t>is</a:t>
            </a:r>
            <a:r>
              <a:rPr lang="fr-FR" dirty="0" smtClean="0"/>
              <a:t>:</a:t>
            </a:r>
          </a:p>
          <a:p>
            <a:endParaRPr lang="fr-FR" dirty="0" smtClean="0"/>
          </a:p>
          <a:p>
            <a:r>
              <a:rPr lang="fr-FR" dirty="0" err="1" smtClean="0"/>
              <a:t>Problem</a:t>
            </a:r>
            <a:r>
              <a:rPr lang="fr-FR" dirty="0" smtClean="0"/>
              <a:t> of spatial </a:t>
            </a:r>
            <a:r>
              <a:rPr lang="fr-FR" dirty="0" err="1" smtClean="0"/>
              <a:t>dependence</a:t>
            </a:r>
            <a:r>
              <a:rPr lang="fr-FR" dirty="0" smtClean="0"/>
              <a:t>: </a:t>
            </a:r>
            <a:r>
              <a:rPr lang="fr-FR" dirty="0" err="1" smtClean="0"/>
              <a:t>there</a:t>
            </a:r>
            <a:r>
              <a:rPr lang="fr-FR" dirty="0" smtClean="0"/>
              <a:t> </a:t>
            </a:r>
            <a:r>
              <a:rPr lang="fr-FR" dirty="0" err="1" smtClean="0"/>
              <a:t>can</a:t>
            </a:r>
            <a:r>
              <a:rPr lang="fr-FR" dirty="0" smtClean="0"/>
              <a:t> </a:t>
            </a:r>
            <a:r>
              <a:rPr lang="fr-FR" dirty="0" err="1" smtClean="0"/>
              <a:t>be</a:t>
            </a:r>
            <a:r>
              <a:rPr lang="fr-FR" dirty="0" smtClean="0"/>
              <a:t> </a:t>
            </a:r>
            <a:r>
              <a:rPr lang="fr-FR" dirty="0" err="1" smtClean="0"/>
              <a:t>correlation</a:t>
            </a:r>
            <a:r>
              <a:rPr lang="fr-FR" dirty="0" smtClean="0"/>
              <a:t> </a:t>
            </a:r>
            <a:r>
              <a:rPr lang="fr-FR" dirty="0" err="1" smtClean="0"/>
              <a:t>amongst</a:t>
            </a:r>
            <a:r>
              <a:rPr lang="fr-FR" dirty="0" smtClean="0"/>
              <a:t> the </a:t>
            </a:r>
            <a:r>
              <a:rPr lang="fr-FR" dirty="0" err="1" smtClean="0"/>
              <a:t>errors</a:t>
            </a:r>
            <a:r>
              <a:rPr lang="fr-FR" dirty="0" smtClean="0"/>
              <a:t> </a:t>
            </a:r>
            <a:r>
              <a:rPr lang="fr-FR" dirty="0" err="1" smtClean="0"/>
              <a:t>terms</a:t>
            </a:r>
            <a:r>
              <a:rPr lang="fr-FR" dirty="0" smtClean="0"/>
              <a:t> of </a:t>
            </a:r>
            <a:r>
              <a:rPr lang="fr-FR" dirty="0" err="1" smtClean="0"/>
              <a:t>neighbour</a:t>
            </a:r>
            <a:r>
              <a:rPr lang="fr-FR" dirty="0" smtClean="0"/>
              <a:t> </a:t>
            </a:r>
            <a:r>
              <a:rPr lang="fr-FR" dirty="0" err="1" smtClean="0"/>
              <a:t>regions</a:t>
            </a:r>
            <a:endParaRPr lang="fr-FR" dirty="0" smtClean="0"/>
          </a:p>
          <a:p>
            <a:r>
              <a:rPr lang="fr-FR" dirty="0" smtClean="0"/>
              <a:t>Possible </a:t>
            </a:r>
            <a:r>
              <a:rPr lang="fr-FR" dirty="0" err="1" smtClean="0"/>
              <a:t>biases</a:t>
            </a:r>
            <a:r>
              <a:rPr lang="fr-FR" dirty="0" smtClean="0"/>
              <a:t> in the </a:t>
            </a:r>
            <a:r>
              <a:rPr lang="fr-FR" dirty="0" err="1" smtClean="0"/>
              <a:t>estimates</a:t>
            </a:r>
            <a:r>
              <a:rPr lang="fr-FR" dirty="0" smtClean="0"/>
              <a:t> call for the adoption of spatial </a:t>
            </a:r>
            <a:r>
              <a:rPr lang="fr-FR" dirty="0" err="1" smtClean="0"/>
              <a:t>econometric</a:t>
            </a:r>
            <a:r>
              <a:rPr lang="fr-FR" dirty="0" smtClean="0"/>
              <a:t> </a:t>
            </a:r>
            <a:r>
              <a:rPr lang="fr-FR" dirty="0" err="1" smtClean="0"/>
              <a:t>techiques</a:t>
            </a:r>
            <a:r>
              <a:rPr lang="fr-FR" dirty="0" smtClean="0"/>
              <a:t>: </a:t>
            </a:r>
          </a:p>
          <a:p>
            <a:pPr lvl="1"/>
            <a:r>
              <a:rPr lang="fr-FR" dirty="0" smtClean="0"/>
              <a:t>Spatial </a:t>
            </a:r>
            <a:r>
              <a:rPr lang="fr-FR" dirty="0" err="1" smtClean="0"/>
              <a:t>error</a:t>
            </a:r>
            <a:r>
              <a:rPr lang="fr-FR" dirty="0" smtClean="0"/>
              <a:t> model</a:t>
            </a:r>
          </a:p>
          <a:p>
            <a:pPr lvl="1"/>
            <a:r>
              <a:rPr lang="fr-FR" dirty="0" smtClean="0"/>
              <a:t>Spatial </a:t>
            </a:r>
            <a:r>
              <a:rPr lang="fr-FR" dirty="0" err="1" smtClean="0"/>
              <a:t>autoregressive</a:t>
            </a:r>
            <a:r>
              <a:rPr lang="fr-FR" dirty="0" smtClean="0"/>
              <a:t> model</a:t>
            </a:r>
            <a:endParaRPr lang="fr-FR" dirty="0"/>
          </a:p>
        </p:txBody>
      </p:sp>
      <p:sp>
        <p:nvSpPr>
          <p:cNvPr id="2867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8673" name="Object 1"/>
          <p:cNvGraphicFramePr>
            <a:graphicFrameLocks noChangeAspect="1"/>
          </p:cNvGraphicFramePr>
          <p:nvPr>
            <p:extLst>
              <p:ext uri="{D42A27DB-BD31-4B8C-83A1-F6EECF244321}">
                <p14:modId xmlns:p14="http://schemas.microsoft.com/office/powerpoint/2010/main" val="521082867"/>
              </p:ext>
            </p:extLst>
          </p:nvPr>
        </p:nvGraphicFramePr>
        <p:xfrm>
          <a:off x="1238216" y="2147650"/>
          <a:ext cx="8953563" cy="711427"/>
        </p:xfrm>
        <a:graphic>
          <a:graphicData uri="http://schemas.openxmlformats.org/presentationml/2006/ole">
            <mc:AlternateContent xmlns:mc="http://schemas.openxmlformats.org/markup-compatibility/2006">
              <mc:Choice xmlns:v="urn:schemas-microsoft-com:vml" Requires="v">
                <p:oleObj spid="_x0000_s3078" name="Equazione" r:id="rId3" imgW="6352205" imgH="679640" progId="Equation.3">
                  <p:embed/>
                </p:oleObj>
              </mc:Choice>
              <mc:Fallback>
                <p:oleObj name="Equazione" r:id="rId3" imgW="6352205" imgH="679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216" y="2147650"/>
                        <a:ext cx="8953563" cy="7114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5" name="Rectangle 3"/>
          <p:cNvSpPr>
            <a:spLocks noChangeArrowheads="1"/>
          </p:cNvSpPr>
          <p:nvPr/>
        </p:nvSpPr>
        <p:spPr bwMode="auto">
          <a:xfrm>
            <a:off x="0" y="2058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570851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lstStyle/>
          <a:p>
            <a:r>
              <a:rPr lang="fr-FR" dirty="0" smtClean="0"/>
              <a:t>The new </a:t>
            </a:r>
            <a:r>
              <a:rPr lang="fr-FR" dirty="0" err="1" smtClean="0"/>
              <a:t>equations</a:t>
            </a:r>
            <a:r>
              <a:rPr lang="fr-FR" dirty="0" smtClean="0"/>
              <a:t> to </a:t>
            </a:r>
            <a:r>
              <a:rPr lang="fr-FR" dirty="0" err="1" smtClean="0"/>
              <a:t>be</a:t>
            </a:r>
            <a:r>
              <a:rPr lang="fr-FR" dirty="0" smtClean="0"/>
              <a:t> </a:t>
            </a:r>
            <a:r>
              <a:rPr lang="fr-FR" dirty="0" err="1" smtClean="0"/>
              <a:t>estimated</a:t>
            </a:r>
            <a:r>
              <a:rPr lang="fr-FR" dirty="0" smtClean="0"/>
              <a:t> are:</a:t>
            </a:r>
          </a:p>
          <a:p>
            <a:endParaRPr lang="fr-FR" dirty="0" smtClean="0"/>
          </a:p>
          <a:p>
            <a:endParaRPr lang="fr-FR" dirty="0" smtClean="0"/>
          </a:p>
          <a:p>
            <a:r>
              <a:rPr lang="fr-FR" dirty="0" smtClean="0"/>
              <a:t>and</a:t>
            </a:r>
          </a:p>
          <a:p>
            <a:endParaRPr lang="fr-FR" dirty="0" smtClean="0"/>
          </a:p>
          <a:p>
            <a:endParaRPr lang="fr-FR" dirty="0"/>
          </a:p>
        </p:txBody>
      </p:sp>
      <p:sp>
        <p:nvSpPr>
          <p:cNvPr id="29698"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9697" name="Object 1"/>
          <p:cNvGraphicFramePr>
            <a:graphicFrameLocks noChangeAspect="1"/>
          </p:cNvGraphicFramePr>
          <p:nvPr>
            <p:extLst>
              <p:ext uri="{D42A27DB-BD31-4B8C-83A1-F6EECF244321}">
                <p14:modId xmlns:p14="http://schemas.microsoft.com/office/powerpoint/2010/main" val="3763848817"/>
              </p:ext>
            </p:extLst>
          </p:nvPr>
        </p:nvGraphicFramePr>
        <p:xfrm>
          <a:off x="1055330" y="2297415"/>
          <a:ext cx="5543589" cy="1071570"/>
        </p:xfrm>
        <a:graphic>
          <a:graphicData uri="http://schemas.openxmlformats.org/presentationml/2006/ole">
            <mc:AlternateContent xmlns:mc="http://schemas.openxmlformats.org/markup-compatibility/2006">
              <mc:Choice xmlns:v="urn:schemas-microsoft-com:vml" Requires="v">
                <p:oleObj spid="_x0000_s4118" name="Equazione" r:id="rId3" imgW="2768997" imgH="711597" progId="Equation.3">
                  <p:embed/>
                </p:oleObj>
              </mc:Choice>
              <mc:Fallback>
                <p:oleObj name="Equazione" r:id="rId3" imgW="2768997" imgH="71159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330" y="2297415"/>
                        <a:ext cx="5543589" cy="10715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0"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9699" name="Object 3"/>
          <p:cNvGraphicFramePr>
            <a:graphicFrameLocks noChangeAspect="1"/>
          </p:cNvGraphicFramePr>
          <p:nvPr>
            <p:extLst>
              <p:ext uri="{D42A27DB-BD31-4B8C-83A1-F6EECF244321}">
                <p14:modId xmlns:p14="http://schemas.microsoft.com/office/powerpoint/2010/main" val="2390728706"/>
              </p:ext>
            </p:extLst>
          </p:nvPr>
        </p:nvGraphicFramePr>
        <p:xfrm>
          <a:off x="1142965" y="4018817"/>
          <a:ext cx="8279839" cy="642942"/>
        </p:xfrm>
        <a:graphic>
          <a:graphicData uri="http://schemas.openxmlformats.org/presentationml/2006/ole">
            <mc:AlternateContent xmlns:mc="http://schemas.openxmlformats.org/markup-compatibility/2006">
              <mc:Choice xmlns:v="urn:schemas-microsoft-com:vml" Requires="v">
                <p:oleObj spid="_x0000_s4119" name="Equazione" r:id="rId5" imgW="3772297" imgH="394097" progId="Equation.3">
                  <p:embed/>
                </p:oleObj>
              </mc:Choice>
              <mc:Fallback>
                <p:oleObj name="Equazione" r:id="rId5" imgW="3772297" imgH="39409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965" y="4018817"/>
                        <a:ext cx="8279839"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2"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9701" name="Object 5"/>
          <p:cNvGraphicFramePr>
            <a:graphicFrameLocks noChangeAspect="1"/>
          </p:cNvGraphicFramePr>
          <p:nvPr>
            <p:extLst>
              <p:ext uri="{D42A27DB-BD31-4B8C-83A1-F6EECF244321}">
                <p14:modId xmlns:p14="http://schemas.microsoft.com/office/powerpoint/2010/main" val="2213680971"/>
              </p:ext>
            </p:extLst>
          </p:nvPr>
        </p:nvGraphicFramePr>
        <p:xfrm>
          <a:off x="1142966" y="4828445"/>
          <a:ext cx="1986324" cy="376356"/>
        </p:xfrm>
        <a:graphic>
          <a:graphicData uri="http://schemas.openxmlformats.org/presentationml/2006/ole">
            <mc:AlternateContent xmlns:mc="http://schemas.openxmlformats.org/markup-compatibility/2006">
              <mc:Choice xmlns:v="urn:schemas-microsoft-com:vml" Requires="v">
                <p:oleObj spid="_x0000_s4120" name="Equazione" r:id="rId7" imgW="901706" imgH="228898" progId="Equation.3">
                  <p:embed/>
                </p:oleObj>
              </mc:Choice>
              <mc:Fallback>
                <p:oleObj name="Equazione" r:id="rId7" imgW="901706" imgH="22889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2966" y="4828445"/>
                        <a:ext cx="1986324" cy="376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4"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9703" name="Object 7"/>
          <p:cNvGraphicFramePr>
            <a:graphicFrameLocks noChangeAspect="1"/>
          </p:cNvGraphicFramePr>
          <p:nvPr>
            <p:extLst>
              <p:ext uri="{D42A27DB-BD31-4B8C-83A1-F6EECF244321}">
                <p14:modId xmlns:p14="http://schemas.microsoft.com/office/powerpoint/2010/main" val="3545948794"/>
              </p:ext>
            </p:extLst>
          </p:nvPr>
        </p:nvGraphicFramePr>
        <p:xfrm>
          <a:off x="3231511" y="4828445"/>
          <a:ext cx="1400880" cy="376356"/>
        </p:xfrm>
        <a:graphic>
          <a:graphicData uri="http://schemas.openxmlformats.org/presentationml/2006/ole">
            <mc:AlternateContent xmlns:mc="http://schemas.openxmlformats.org/markup-compatibility/2006">
              <mc:Choice xmlns:v="urn:schemas-microsoft-com:vml" Requires="v">
                <p:oleObj spid="_x0000_s4121" name="Equazione" r:id="rId9" imgW="635121" imgH="228898" progId="Equation.3">
                  <p:embed/>
                </p:oleObj>
              </mc:Choice>
              <mc:Fallback>
                <p:oleObj name="Equazione" r:id="rId9" imgW="635121" imgH="22889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1511" y="4828445"/>
                        <a:ext cx="1400880" cy="376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6"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9705" name="Object 9"/>
          <p:cNvGraphicFramePr>
            <a:graphicFrameLocks noChangeAspect="1"/>
          </p:cNvGraphicFramePr>
          <p:nvPr>
            <p:extLst>
              <p:ext uri="{D42A27DB-BD31-4B8C-83A1-F6EECF244321}">
                <p14:modId xmlns:p14="http://schemas.microsoft.com/office/powerpoint/2010/main" val="2032622342"/>
              </p:ext>
            </p:extLst>
          </p:nvPr>
        </p:nvGraphicFramePr>
        <p:xfrm>
          <a:off x="4906528" y="4804635"/>
          <a:ext cx="2195413" cy="392038"/>
        </p:xfrm>
        <a:graphic>
          <a:graphicData uri="http://schemas.openxmlformats.org/presentationml/2006/ole">
            <mc:AlternateContent xmlns:mc="http://schemas.openxmlformats.org/markup-compatibility/2006">
              <mc:Choice xmlns:v="urn:schemas-microsoft-com:vml" Requires="v">
                <p:oleObj spid="_x0000_s4122" name="Equazione" r:id="rId11" imgW="1003261" imgH="241592" progId="Equation.3">
                  <p:embed/>
                </p:oleObj>
              </mc:Choice>
              <mc:Fallback>
                <p:oleObj name="Equazione" r:id="rId11" imgW="1003261" imgH="24159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06528" y="4804635"/>
                        <a:ext cx="2195413" cy="392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CasellaDiTesto 13"/>
          <p:cNvSpPr txBox="1"/>
          <p:nvPr/>
        </p:nvSpPr>
        <p:spPr>
          <a:xfrm>
            <a:off x="10025743" y="2602326"/>
            <a:ext cx="1196097" cy="369332"/>
          </a:xfrm>
          <a:prstGeom prst="rect">
            <a:avLst/>
          </a:prstGeom>
          <a:noFill/>
        </p:spPr>
        <p:txBody>
          <a:bodyPr wrap="none" rtlCol="0">
            <a:spAutoFit/>
          </a:bodyPr>
          <a:lstStyle/>
          <a:p>
            <a:r>
              <a:rPr lang="fr-FR" dirty="0" smtClean="0"/>
              <a:t>SAR model</a:t>
            </a:r>
            <a:endParaRPr lang="fr-FR" dirty="0"/>
          </a:p>
        </p:txBody>
      </p:sp>
      <p:sp>
        <p:nvSpPr>
          <p:cNvPr id="15" name="CasellaDiTesto 14"/>
          <p:cNvSpPr txBox="1"/>
          <p:nvPr/>
        </p:nvSpPr>
        <p:spPr>
          <a:xfrm>
            <a:off x="10001278" y="4518883"/>
            <a:ext cx="1249060" cy="369332"/>
          </a:xfrm>
          <a:prstGeom prst="rect">
            <a:avLst/>
          </a:prstGeom>
          <a:noFill/>
        </p:spPr>
        <p:txBody>
          <a:bodyPr wrap="none" rtlCol="0">
            <a:spAutoFit/>
          </a:bodyPr>
          <a:lstStyle/>
          <a:p>
            <a:r>
              <a:rPr lang="fr-FR" dirty="0" smtClean="0"/>
              <a:t>SEM model</a:t>
            </a:r>
            <a:endParaRPr lang="fr-FR" dirty="0"/>
          </a:p>
        </p:txBody>
      </p:sp>
    </p:spTree>
    <p:extLst>
      <p:ext uri="{BB962C8B-B14F-4D97-AF65-F5344CB8AC3E}">
        <p14:creationId xmlns:p14="http://schemas.microsoft.com/office/powerpoint/2010/main" val="365745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30723" name="Picture 3"/>
          <p:cNvPicPr>
            <a:picLocks noChangeAspect="1" noChangeArrowheads="1"/>
          </p:cNvPicPr>
          <p:nvPr/>
        </p:nvPicPr>
        <p:blipFill>
          <a:blip r:embed="rId2" cstate="print"/>
          <a:srcRect/>
          <a:stretch>
            <a:fillRect/>
          </a:stretch>
        </p:blipFill>
        <p:spPr bwMode="auto">
          <a:xfrm>
            <a:off x="1142966" y="1282657"/>
            <a:ext cx="9864193" cy="5004000"/>
          </a:xfrm>
          <a:prstGeom prst="rect">
            <a:avLst/>
          </a:prstGeom>
          <a:noFill/>
          <a:ln w="9525">
            <a:noFill/>
            <a:miter lim="800000"/>
            <a:headEnd/>
            <a:tailEnd/>
          </a:ln>
          <a:effectLst/>
        </p:spPr>
      </p:pic>
    </p:spTree>
    <p:extLst>
      <p:ext uri="{BB962C8B-B14F-4D97-AF65-F5344CB8AC3E}">
        <p14:creationId xmlns:p14="http://schemas.microsoft.com/office/powerpoint/2010/main" val="3490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Structure</a:t>
            </a:r>
            <a:r>
              <a:rPr lang="it-IT" dirty="0" smtClean="0"/>
              <a:t> </a:t>
            </a:r>
            <a:r>
              <a:rPr lang="it-IT" dirty="0" err="1" smtClean="0"/>
              <a:t>of</a:t>
            </a:r>
            <a:r>
              <a:rPr lang="it-IT" dirty="0" smtClean="0"/>
              <a:t> the </a:t>
            </a:r>
            <a:r>
              <a:rPr lang="it-IT" dirty="0" err="1" smtClean="0"/>
              <a:t>lecture</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it-IT" dirty="0" err="1" smtClean="0"/>
              <a:t>Introduction</a:t>
            </a:r>
            <a:r>
              <a:rPr lang="it-IT" dirty="0" smtClean="0"/>
              <a:t>: The </a:t>
            </a:r>
            <a:r>
              <a:rPr lang="it-IT" dirty="0" err="1" smtClean="0"/>
              <a:t>importance</a:t>
            </a:r>
            <a:r>
              <a:rPr lang="it-IT" dirty="0" smtClean="0"/>
              <a:t> </a:t>
            </a:r>
            <a:r>
              <a:rPr lang="it-IT" dirty="0" err="1" smtClean="0"/>
              <a:t>of</a:t>
            </a:r>
            <a:r>
              <a:rPr lang="it-IT" dirty="0" smtClean="0"/>
              <a:t> </a:t>
            </a:r>
            <a:r>
              <a:rPr lang="it-IT" dirty="0" err="1" smtClean="0"/>
              <a:t>geography</a:t>
            </a:r>
            <a:r>
              <a:rPr lang="it-IT" dirty="0" smtClean="0"/>
              <a:t> </a:t>
            </a:r>
            <a:r>
              <a:rPr lang="it-IT" dirty="0" err="1" smtClean="0"/>
              <a:t>for</a:t>
            </a:r>
            <a:r>
              <a:rPr lang="it-IT" dirty="0" smtClean="0"/>
              <a:t> </a:t>
            </a:r>
            <a:r>
              <a:rPr lang="it-IT" dirty="0" err="1" smtClean="0"/>
              <a:t>innovation</a:t>
            </a:r>
            <a:r>
              <a:rPr lang="it-IT" dirty="0" smtClean="0"/>
              <a:t> </a:t>
            </a:r>
            <a:r>
              <a:rPr lang="it-IT" dirty="0" err="1" smtClean="0"/>
              <a:t>dynamics</a:t>
            </a:r>
            <a:endParaRPr lang="it-IT" dirty="0" smtClean="0"/>
          </a:p>
          <a:p>
            <a:pPr marL="514350" indent="-514350">
              <a:buFont typeface="+mj-lt"/>
              <a:buAutoNum type="arabicPeriod"/>
            </a:pPr>
            <a:r>
              <a:rPr lang="it-IT" dirty="0" err="1" smtClean="0"/>
              <a:t>Empirical</a:t>
            </a:r>
            <a:r>
              <a:rPr lang="it-IT" dirty="0" smtClean="0"/>
              <a:t> </a:t>
            </a:r>
            <a:r>
              <a:rPr lang="it-IT" dirty="0" err="1" smtClean="0"/>
              <a:t>analyses</a:t>
            </a:r>
            <a:r>
              <a:rPr lang="it-IT" dirty="0" smtClean="0"/>
              <a:t> </a:t>
            </a:r>
            <a:r>
              <a:rPr lang="it-IT" dirty="0" err="1" smtClean="0"/>
              <a:t>of</a:t>
            </a:r>
            <a:r>
              <a:rPr lang="it-IT" dirty="0" smtClean="0"/>
              <a:t> the </a:t>
            </a:r>
            <a:r>
              <a:rPr lang="it-IT" dirty="0" err="1" smtClean="0"/>
              <a:t>relationship</a:t>
            </a:r>
            <a:r>
              <a:rPr lang="it-IT" dirty="0" smtClean="0"/>
              <a:t> </a:t>
            </a:r>
            <a:r>
              <a:rPr lang="it-IT" dirty="0" err="1" smtClean="0"/>
              <a:t>between</a:t>
            </a:r>
            <a:r>
              <a:rPr lang="it-IT" dirty="0" smtClean="0"/>
              <a:t> </a:t>
            </a:r>
            <a:r>
              <a:rPr lang="it-IT" dirty="0" err="1" smtClean="0"/>
              <a:t>regional</a:t>
            </a:r>
            <a:r>
              <a:rPr lang="it-IT" dirty="0" smtClean="0"/>
              <a:t> </a:t>
            </a:r>
            <a:r>
              <a:rPr lang="it-IT" dirty="0" err="1" smtClean="0"/>
              <a:t>innovation</a:t>
            </a:r>
            <a:r>
              <a:rPr lang="it-IT" dirty="0" smtClean="0"/>
              <a:t> and </a:t>
            </a:r>
            <a:r>
              <a:rPr lang="it-IT" dirty="0" err="1" smtClean="0"/>
              <a:t>growth</a:t>
            </a:r>
            <a:endParaRPr lang="it-IT" dirty="0" smtClean="0"/>
          </a:p>
          <a:p>
            <a:pPr marL="514350" indent="-514350">
              <a:buFont typeface="+mj-lt"/>
              <a:buAutoNum type="arabicPeriod"/>
            </a:pPr>
            <a:r>
              <a:rPr lang="it-IT" dirty="0" err="1" smtClean="0"/>
              <a:t>Empirical</a:t>
            </a:r>
            <a:r>
              <a:rPr lang="it-IT" dirty="0" smtClean="0"/>
              <a:t> </a:t>
            </a:r>
            <a:r>
              <a:rPr lang="it-IT" dirty="0" err="1" smtClean="0"/>
              <a:t>analyses</a:t>
            </a:r>
            <a:r>
              <a:rPr lang="it-IT" dirty="0" smtClean="0"/>
              <a:t> </a:t>
            </a:r>
            <a:r>
              <a:rPr lang="it-IT" dirty="0" err="1" smtClean="0"/>
              <a:t>of</a:t>
            </a:r>
            <a:r>
              <a:rPr lang="it-IT" dirty="0" smtClean="0"/>
              <a:t> the </a:t>
            </a:r>
            <a:r>
              <a:rPr lang="it-IT" dirty="0" err="1" smtClean="0"/>
              <a:t>regional</a:t>
            </a:r>
            <a:r>
              <a:rPr lang="it-IT" dirty="0" smtClean="0"/>
              <a:t> </a:t>
            </a:r>
            <a:r>
              <a:rPr lang="it-IT" dirty="0" err="1" smtClean="0"/>
              <a:t>dimension</a:t>
            </a:r>
            <a:r>
              <a:rPr lang="it-IT" dirty="0" smtClean="0"/>
              <a:t> </a:t>
            </a:r>
            <a:r>
              <a:rPr lang="it-IT" dirty="0" err="1" smtClean="0"/>
              <a:t>of</a:t>
            </a:r>
            <a:r>
              <a:rPr lang="it-IT" dirty="0" smtClean="0"/>
              <a:t> </a:t>
            </a:r>
            <a:r>
              <a:rPr lang="it-IT" dirty="0" err="1" smtClean="0"/>
              <a:t>innovation</a:t>
            </a:r>
            <a:r>
              <a:rPr lang="it-IT" dirty="0" smtClean="0"/>
              <a:t> </a:t>
            </a:r>
            <a:r>
              <a:rPr lang="it-IT" dirty="0" err="1" smtClean="0"/>
              <a:t>dynamics</a:t>
            </a:r>
            <a:endParaRPr lang="it-IT" dirty="0"/>
          </a:p>
        </p:txBody>
      </p:sp>
    </p:spTree>
    <p:extLst>
      <p:ext uri="{BB962C8B-B14F-4D97-AF65-F5344CB8AC3E}">
        <p14:creationId xmlns:p14="http://schemas.microsoft.com/office/powerpoint/2010/main" val="62608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31746" name="Picture 2"/>
          <p:cNvPicPr>
            <a:picLocks noChangeAspect="1" noChangeArrowheads="1"/>
          </p:cNvPicPr>
          <p:nvPr/>
        </p:nvPicPr>
        <p:blipFill>
          <a:blip r:embed="rId2" cstate="print"/>
          <a:srcRect/>
          <a:stretch>
            <a:fillRect/>
          </a:stretch>
        </p:blipFill>
        <p:spPr bwMode="auto">
          <a:xfrm>
            <a:off x="1142958" y="1293556"/>
            <a:ext cx="10173763" cy="4860000"/>
          </a:xfrm>
          <a:prstGeom prst="rect">
            <a:avLst/>
          </a:prstGeom>
          <a:noFill/>
          <a:ln w="9525">
            <a:noFill/>
            <a:miter lim="800000"/>
            <a:headEnd/>
            <a:tailEnd/>
          </a:ln>
          <a:effectLst/>
        </p:spPr>
      </p:pic>
    </p:spTree>
    <p:extLst>
      <p:ext uri="{BB962C8B-B14F-4D97-AF65-F5344CB8AC3E}">
        <p14:creationId xmlns:p14="http://schemas.microsoft.com/office/powerpoint/2010/main" val="126263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In the </a:t>
            </a:r>
            <a:r>
              <a:rPr lang="fr-FR" dirty="0" err="1" smtClean="0"/>
              <a:t>same</a:t>
            </a:r>
            <a:r>
              <a:rPr lang="fr-FR" dirty="0" smtClean="0"/>
              <a:t> perspective, the </a:t>
            </a:r>
            <a:r>
              <a:rPr lang="fr-FR" dirty="0" err="1" smtClean="0"/>
              <a:t>relationship</a:t>
            </a:r>
            <a:r>
              <a:rPr lang="fr-FR" dirty="0" smtClean="0"/>
              <a:t> </a:t>
            </a:r>
            <a:r>
              <a:rPr lang="fr-FR" dirty="0" err="1" smtClean="0"/>
              <a:t>between</a:t>
            </a:r>
            <a:r>
              <a:rPr lang="fr-FR" dirty="0" smtClean="0"/>
              <a:t> </a:t>
            </a:r>
            <a:r>
              <a:rPr lang="fr-FR" dirty="0" err="1" smtClean="0"/>
              <a:t>technological</a:t>
            </a:r>
            <a:r>
              <a:rPr lang="fr-FR" dirty="0" smtClean="0"/>
              <a:t> </a:t>
            </a:r>
            <a:r>
              <a:rPr lang="fr-FR" dirty="0" err="1" smtClean="0"/>
              <a:t>knowledge</a:t>
            </a:r>
            <a:r>
              <a:rPr lang="fr-FR" dirty="0" smtClean="0"/>
              <a:t> and </a:t>
            </a:r>
            <a:r>
              <a:rPr lang="fr-FR" dirty="0" err="1" smtClean="0"/>
              <a:t>regional</a:t>
            </a:r>
            <a:r>
              <a:rPr lang="fr-FR" dirty="0" smtClean="0"/>
              <a:t> </a:t>
            </a:r>
            <a:r>
              <a:rPr lang="fr-FR" dirty="0" err="1" smtClean="0"/>
              <a:t>economic</a:t>
            </a:r>
            <a:r>
              <a:rPr lang="fr-FR" dirty="0" smtClean="0"/>
              <a:t> </a:t>
            </a:r>
            <a:r>
              <a:rPr lang="fr-FR" dirty="0" err="1" smtClean="0"/>
              <a:t>growth</a:t>
            </a:r>
            <a:r>
              <a:rPr lang="fr-FR" dirty="0" smtClean="0"/>
              <a:t> </a:t>
            </a:r>
            <a:r>
              <a:rPr lang="fr-FR" dirty="0" err="1" smtClean="0"/>
              <a:t>can</a:t>
            </a:r>
            <a:r>
              <a:rPr lang="fr-FR" dirty="0" smtClean="0"/>
              <a:t> </a:t>
            </a:r>
            <a:r>
              <a:rPr lang="fr-FR" dirty="0" err="1" smtClean="0"/>
              <a:t>be</a:t>
            </a:r>
            <a:r>
              <a:rPr lang="fr-FR" dirty="0" smtClean="0"/>
              <a:t> </a:t>
            </a:r>
            <a:r>
              <a:rPr lang="fr-FR" dirty="0" err="1" smtClean="0"/>
              <a:t>assessed</a:t>
            </a:r>
            <a:r>
              <a:rPr lang="fr-FR" dirty="0" smtClean="0"/>
              <a:t> by </a:t>
            </a:r>
            <a:r>
              <a:rPr lang="fr-FR" dirty="0" err="1" smtClean="0"/>
              <a:t>digging</a:t>
            </a:r>
            <a:r>
              <a:rPr lang="fr-FR" dirty="0" smtClean="0"/>
              <a:t> </a:t>
            </a:r>
            <a:r>
              <a:rPr lang="fr-FR" dirty="0" err="1" smtClean="0"/>
              <a:t>into</a:t>
            </a:r>
            <a:r>
              <a:rPr lang="fr-FR" dirty="0" smtClean="0"/>
              <a:t> the </a:t>
            </a:r>
            <a:r>
              <a:rPr lang="fr-FR" dirty="0" err="1" smtClean="0"/>
              <a:t>heterogenous</a:t>
            </a:r>
            <a:r>
              <a:rPr lang="fr-FR" dirty="0" smtClean="0"/>
              <a:t> nature of </a:t>
            </a:r>
            <a:r>
              <a:rPr lang="fr-FR" dirty="0" err="1" smtClean="0"/>
              <a:t>technological</a:t>
            </a:r>
            <a:r>
              <a:rPr lang="fr-FR" dirty="0" smtClean="0"/>
              <a:t> </a:t>
            </a:r>
            <a:r>
              <a:rPr lang="fr-FR" dirty="0" err="1" smtClean="0"/>
              <a:t>knowledge</a:t>
            </a:r>
            <a:endParaRPr lang="fr-FR" dirty="0" smtClean="0"/>
          </a:p>
          <a:p>
            <a:r>
              <a:rPr lang="fr-FR" dirty="0" err="1" smtClean="0"/>
              <a:t>Actually</a:t>
            </a:r>
            <a:r>
              <a:rPr lang="fr-FR" dirty="0" smtClean="0"/>
              <a:t> the simple count of patents, or </a:t>
            </a:r>
            <a:r>
              <a:rPr lang="fr-FR" dirty="0" err="1" smtClean="0"/>
              <a:t>even</a:t>
            </a:r>
            <a:r>
              <a:rPr lang="fr-FR" dirty="0" smtClean="0"/>
              <a:t> more </a:t>
            </a:r>
            <a:r>
              <a:rPr lang="fr-FR" dirty="0" err="1" smtClean="0"/>
              <a:t>sophisticated</a:t>
            </a:r>
            <a:r>
              <a:rPr lang="fr-FR" dirty="0" smtClean="0"/>
              <a:t> indexes of </a:t>
            </a:r>
            <a:r>
              <a:rPr lang="fr-FR" dirty="0" err="1" smtClean="0"/>
              <a:t>knowledge</a:t>
            </a:r>
            <a:r>
              <a:rPr lang="fr-FR" dirty="0" smtClean="0"/>
              <a:t> stock, do not </a:t>
            </a:r>
            <a:r>
              <a:rPr lang="fr-FR" dirty="0" err="1" smtClean="0"/>
              <a:t>allow</a:t>
            </a:r>
            <a:r>
              <a:rPr lang="fr-FR" dirty="0" smtClean="0"/>
              <a:t> to </a:t>
            </a:r>
            <a:r>
              <a:rPr lang="fr-FR" dirty="0" err="1" smtClean="0"/>
              <a:t>grasp</a:t>
            </a:r>
            <a:r>
              <a:rPr lang="fr-FR" dirty="0" smtClean="0"/>
              <a:t> the </a:t>
            </a:r>
            <a:r>
              <a:rPr lang="fr-FR" dirty="0" err="1" smtClean="0"/>
              <a:t>dynamics</a:t>
            </a:r>
            <a:r>
              <a:rPr lang="fr-FR" dirty="0" smtClean="0"/>
              <a:t> of </a:t>
            </a:r>
            <a:r>
              <a:rPr lang="fr-FR" dirty="0" err="1" smtClean="0"/>
              <a:t>leading</a:t>
            </a:r>
            <a:r>
              <a:rPr lang="fr-FR" dirty="0" smtClean="0"/>
              <a:t> to the </a:t>
            </a:r>
            <a:r>
              <a:rPr lang="fr-FR" dirty="0" err="1" smtClean="0"/>
              <a:t>generation</a:t>
            </a:r>
            <a:r>
              <a:rPr lang="fr-FR" dirty="0" smtClean="0"/>
              <a:t> of </a:t>
            </a:r>
            <a:r>
              <a:rPr lang="fr-FR" dirty="0" err="1" smtClean="0"/>
              <a:t>knowledge</a:t>
            </a:r>
            <a:endParaRPr lang="fr-FR" dirty="0"/>
          </a:p>
        </p:txBody>
      </p:sp>
    </p:spTree>
    <p:extLst>
      <p:ext uri="{BB962C8B-B14F-4D97-AF65-F5344CB8AC3E}">
        <p14:creationId xmlns:p14="http://schemas.microsoft.com/office/powerpoint/2010/main" val="2409164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err="1" smtClean="0"/>
              <a:t>We</a:t>
            </a:r>
            <a:r>
              <a:rPr lang="fr-FR" dirty="0" smtClean="0"/>
              <a:t> know </a:t>
            </a:r>
            <a:r>
              <a:rPr lang="fr-FR" dirty="0" err="1" smtClean="0"/>
              <a:t>knowledge</a:t>
            </a:r>
            <a:r>
              <a:rPr lang="fr-FR" dirty="0" smtClean="0"/>
              <a:t> </a:t>
            </a:r>
            <a:r>
              <a:rPr lang="fr-FR" dirty="0" err="1" smtClean="0"/>
              <a:t>is</a:t>
            </a:r>
            <a:r>
              <a:rPr lang="fr-FR" dirty="0" smtClean="0"/>
              <a:t> the </a:t>
            </a:r>
            <a:r>
              <a:rPr lang="fr-FR" dirty="0" err="1" smtClean="0"/>
              <a:t>outcome</a:t>
            </a:r>
            <a:r>
              <a:rPr lang="fr-FR" dirty="0" smtClean="0"/>
              <a:t> of a collective effort, in </a:t>
            </a:r>
            <a:r>
              <a:rPr lang="fr-FR" dirty="0" err="1" smtClean="0"/>
              <a:t>which</a:t>
            </a:r>
            <a:r>
              <a:rPr lang="fr-FR" dirty="0" smtClean="0"/>
              <a:t> </a:t>
            </a:r>
            <a:r>
              <a:rPr lang="fr-FR" dirty="0" err="1" smtClean="0"/>
              <a:t>innovating</a:t>
            </a:r>
            <a:r>
              <a:rPr lang="fr-FR" dirty="0" smtClean="0"/>
              <a:t> agents combine </a:t>
            </a:r>
            <a:r>
              <a:rPr lang="fr-FR" dirty="0" err="1" smtClean="0"/>
              <a:t>pieces</a:t>
            </a:r>
            <a:r>
              <a:rPr lang="fr-FR" dirty="0" smtClean="0"/>
              <a:t> of </a:t>
            </a:r>
            <a:r>
              <a:rPr lang="fr-FR" dirty="0" err="1" smtClean="0"/>
              <a:t>knowledge</a:t>
            </a:r>
            <a:r>
              <a:rPr lang="fr-FR" dirty="0" smtClean="0"/>
              <a:t> </a:t>
            </a:r>
            <a:r>
              <a:rPr lang="fr-FR" dirty="0" err="1" smtClean="0"/>
              <a:t>dispersed</a:t>
            </a:r>
            <a:r>
              <a:rPr lang="fr-FR" dirty="0" smtClean="0"/>
              <a:t> in the </a:t>
            </a:r>
            <a:r>
              <a:rPr lang="fr-FR" dirty="0" err="1" smtClean="0"/>
              <a:t>technology</a:t>
            </a:r>
            <a:r>
              <a:rPr lang="fr-FR" dirty="0" smtClean="0"/>
              <a:t> </a:t>
            </a:r>
            <a:r>
              <a:rPr lang="fr-FR" dirty="0" err="1" smtClean="0"/>
              <a:t>landscape</a:t>
            </a:r>
            <a:r>
              <a:rPr lang="fr-FR" dirty="0" smtClean="0"/>
              <a:t> (Fleming and </a:t>
            </a:r>
            <a:r>
              <a:rPr lang="fr-FR" dirty="0" err="1" smtClean="0"/>
              <a:t>Sorenson</a:t>
            </a:r>
            <a:r>
              <a:rPr lang="fr-FR" dirty="0" smtClean="0"/>
              <a:t>, 2001 and 2004; </a:t>
            </a:r>
            <a:r>
              <a:rPr lang="fr-FR" dirty="0" err="1" smtClean="0"/>
              <a:t>Weitzman</a:t>
            </a:r>
            <a:r>
              <a:rPr lang="fr-FR" dirty="0" smtClean="0"/>
              <a:t>, 1998)</a:t>
            </a:r>
          </a:p>
          <a:p>
            <a:r>
              <a:rPr lang="fr-FR" dirty="0" smtClean="0"/>
              <a:t>The </a:t>
            </a:r>
            <a:r>
              <a:rPr lang="fr-FR" dirty="0" err="1" smtClean="0"/>
              <a:t>combinatorial</a:t>
            </a:r>
            <a:r>
              <a:rPr lang="fr-FR" dirty="0" smtClean="0"/>
              <a:t> </a:t>
            </a:r>
            <a:r>
              <a:rPr lang="fr-FR" dirty="0" err="1" smtClean="0"/>
              <a:t>process</a:t>
            </a:r>
            <a:r>
              <a:rPr lang="fr-FR" dirty="0" smtClean="0"/>
              <a:t> </a:t>
            </a:r>
            <a:r>
              <a:rPr lang="fr-FR" dirty="0" err="1" smtClean="0"/>
              <a:t>may</a:t>
            </a:r>
            <a:r>
              <a:rPr lang="fr-FR" dirty="0" smtClean="0"/>
              <a:t> put </a:t>
            </a:r>
            <a:r>
              <a:rPr lang="fr-FR" dirty="0" err="1" smtClean="0"/>
              <a:t>together</a:t>
            </a:r>
            <a:r>
              <a:rPr lang="fr-FR" dirty="0" smtClean="0"/>
              <a:t> </a:t>
            </a:r>
            <a:r>
              <a:rPr lang="fr-FR" dirty="0" err="1" smtClean="0"/>
              <a:t>pieces</a:t>
            </a:r>
            <a:r>
              <a:rPr lang="fr-FR" dirty="0" smtClean="0"/>
              <a:t> of </a:t>
            </a:r>
            <a:r>
              <a:rPr lang="fr-FR" dirty="0" err="1" smtClean="0"/>
              <a:t>knowledge</a:t>
            </a:r>
            <a:r>
              <a:rPr lang="fr-FR" dirty="0" smtClean="0"/>
              <a:t> </a:t>
            </a:r>
            <a:r>
              <a:rPr lang="fr-FR" dirty="0" err="1" smtClean="0"/>
              <a:t>either</a:t>
            </a:r>
            <a:r>
              <a:rPr lang="fr-FR" dirty="0" smtClean="0"/>
              <a:t> </a:t>
            </a:r>
            <a:r>
              <a:rPr lang="fr-FR" dirty="0" err="1" smtClean="0"/>
              <a:t>highly</a:t>
            </a:r>
            <a:r>
              <a:rPr lang="fr-FR" dirty="0" smtClean="0"/>
              <a:t> </a:t>
            </a:r>
            <a:r>
              <a:rPr lang="fr-FR" dirty="0" err="1" smtClean="0"/>
              <a:t>complementary</a:t>
            </a:r>
            <a:r>
              <a:rPr lang="fr-FR" dirty="0" smtClean="0"/>
              <a:t> and </a:t>
            </a:r>
            <a:r>
              <a:rPr lang="fr-FR" dirty="0" err="1" smtClean="0"/>
              <a:t>similar</a:t>
            </a:r>
            <a:r>
              <a:rPr lang="fr-FR" dirty="0" smtClean="0"/>
              <a:t>, or </a:t>
            </a:r>
            <a:r>
              <a:rPr lang="fr-FR" dirty="0" err="1" smtClean="0"/>
              <a:t>loosely</a:t>
            </a:r>
            <a:r>
              <a:rPr lang="fr-FR" dirty="0" smtClean="0"/>
              <a:t> </a:t>
            </a:r>
            <a:r>
              <a:rPr lang="fr-FR" dirty="0" err="1" smtClean="0"/>
              <a:t>related</a:t>
            </a:r>
            <a:endParaRPr lang="fr-FR" dirty="0" smtClean="0"/>
          </a:p>
          <a:p>
            <a:r>
              <a:rPr lang="fr-FR" dirty="0" smtClean="0"/>
              <a:t>The former pattern </a:t>
            </a:r>
            <a:r>
              <a:rPr lang="fr-FR" dirty="0" err="1" smtClean="0"/>
              <a:t>is</a:t>
            </a:r>
            <a:r>
              <a:rPr lang="fr-FR" dirty="0" smtClean="0"/>
              <a:t> </a:t>
            </a:r>
            <a:r>
              <a:rPr lang="fr-FR" dirty="0" err="1" smtClean="0"/>
              <a:t>mostly</a:t>
            </a:r>
            <a:r>
              <a:rPr lang="fr-FR" dirty="0" smtClean="0"/>
              <a:t> </a:t>
            </a:r>
            <a:r>
              <a:rPr lang="fr-FR" dirty="0" err="1" smtClean="0"/>
              <a:t>observed</a:t>
            </a:r>
            <a:r>
              <a:rPr lang="fr-FR" dirty="0" smtClean="0"/>
              <a:t> in </a:t>
            </a:r>
            <a:r>
              <a:rPr lang="fr-FR" dirty="0" err="1" smtClean="0"/>
              <a:t>periods</a:t>
            </a:r>
            <a:r>
              <a:rPr lang="fr-FR" dirty="0" smtClean="0"/>
              <a:t> of exploitation, </a:t>
            </a:r>
            <a:r>
              <a:rPr lang="fr-FR" dirty="0" err="1" smtClean="0"/>
              <a:t>while</a:t>
            </a:r>
            <a:r>
              <a:rPr lang="fr-FR" dirty="0" smtClean="0"/>
              <a:t> the latter in </a:t>
            </a:r>
            <a:r>
              <a:rPr lang="fr-FR" dirty="0" err="1" smtClean="0"/>
              <a:t>periods</a:t>
            </a:r>
            <a:r>
              <a:rPr lang="fr-FR" dirty="0" smtClean="0"/>
              <a:t> of exploration of the </a:t>
            </a:r>
            <a:r>
              <a:rPr lang="fr-FR" dirty="0" err="1" smtClean="0"/>
              <a:t>technology</a:t>
            </a:r>
            <a:r>
              <a:rPr lang="fr-FR" dirty="0" smtClean="0"/>
              <a:t> </a:t>
            </a:r>
            <a:r>
              <a:rPr lang="fr-FR" dirty="0" err="1" smtClean="0"/>
              <a:t>lifecycle</a:t>
            </a:r>
            <a:r>
              <a:rPr lang="fr-FR" dirty="0" smtClean="0"/>
              <a:t>  </a:t>
            </a:r>
            <a:endParaRPr lang="fr-FR" dirty="0"/>
          </a:p>
        </p:txBody>
      </p:sp>
    </p:spTree>
    <p:extLst>
      <p:ext uri="{BB962C8B-B14F-4D97-AF65-F5344CB8AC3E}">
        <p14:creationId xmlns:p14="http://schemas.microsoft.com/office/powerpoint/2010/main" val="2923139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The information </a:t>
            </a:r>
            <a:r>
              <a:rPr lang="fr-FR" dirty="0" err="1" smtClean="0"/>
              <a:t>contained</a:t>
            </a:r>
            <a:r>
              <a:rPr lang="fr-FR" dirty="0" smtClean="0"/>
              <a:t> in patent applications, </a:t>
            </a:r>
            <a:r>
              <a:rPr lang="fr-FR" dirty="0" err="1" smtClean="0"/>
              <a:t>namely</a:t>
            </a:r>
            <a:r>
              <a:rPr lang="fr-FR" dirty="0" smtClean="0"/>
              <a:t> </a:t>
            </a:r>
            <a:r>
              <a:rPr lang="fr-FR" dirty="0" err="1" smtClean="0"/>
              <a:t>technological</a:t>
            </a:r>
            <a:r>
              <a:rPr lang="fr-FR" dirty="0" smtClean="0"/>
              <a:t> classes, </a:t>
            </a:r>
            <a:r>
              <a:rPr lang="fr-FR" dirty="0" err="1" smtClean="0"/>
              <a:t>can</a:t>
            </a:r>
            <a:r>
              <a:rPr lang="fr-FR" dirty="0" smtClean="0"/>
              <a:t> </a:t>
            </a:r>
            <a:r>
              <a:rPr lang="fr-FR" dirty="0" err="1" smtClean="0"/>
              <a:t>be</a:t>
            </a:r>
            <a:r>
              <a:rPr lang="fr-FR" dirty="0" smtClean="0"/>
              <a:t> </a:t>
            </a:r>
            <a:r>
              <a:rPr lang="fr-FR" dirty="0" err="1" smtClean="0"/>
              <a:t>used</a:t>
            </a:r>
            <a:r>
              <a:rPr lang="fr-FR" dirty="0" smtClean="0"/>
              <a:t> to </a:t>
            </a:r>
            <a:r>
              <a:rPr lang="fr-FR" dirty="0" err="1" smtClean="0"/>
              <a:t>derive</a:t>
            </a:r>
            <a:r>
              <a:rPr lang="fr-FR" dirty="0" smtClean="0"/>
              <a:t> </a:t>
            </a:r>
            <a:r>
              <a:rPr lang="fr-FR" dirty="0" err="1" smtClean="0"/>
              <a:t>indicators</a:t>
            </a:r>
            <a:r>
              <a:rPr lang="fr-FR" dirty="0" smtClean="0"/>
              <a:t> of </a:t>
            </a:r>
            <a:r>
              <a:rPr lang="fr-FR" dirty="0" err="1" smtClean="0"/>
              <a:t>average</a:t>
            </a:r>
            <a:r>
              <a:rPr lang="fr-FR" dirty="0" smtClean="0"/>
              <a:t> </a:t>
            </a:r>
            <a:r>
              <a:rPr lang="fr-FR" dirty="0" err="1" smtClean="0"/>
              <a:t>complementarity</a:t>
            </a:r>
            <a:r>
              <a:rPr lang="fr-FR" dirty="0" smtClean="0"/>
              <a:t> and </a:t>
            </a:r>
            <a:r>
              <a:rPr lang="fr-FR" dirty="0" err="1" smtClean="0"/>
              <a:t>dissimilarity</a:t>
            </a:r>
            <a:r>
              <a:rPr lang="fr-FR" dirty="0" smtClean="0"/>
              <a:t> </a:t>
            </a:r>
            <a:r>
              <a:rPr lang="fr-FR" dirty="0" err="1" smtClean="0"/>
              <a:t>amongst</a:t>
            </a:r>
            <a:r>
              <a:rPr lang="fr-FR" dirty="0" smtClean="0"/>
              <a:t> technologies of patent portfolios </a:t>
            </a:r>
            <a:r>
              <a:rPr lang="fr-FR" dirty="0" err="1" smtClean="0"/>
              <a:t>at</a:t>
            </a:r>
            <a:r>
              <a:rPr lang="fr-FR" dirty="0" smtClean="0"/>
              <a:t> </a:t>
            </a:r>
            <a:r>
              <a:rPr lang="fr-FR" dirty="0" err="1" smtClean="0"/>
              <a:t>different</a:t>
            </a:r>
            <a:r>
              <a:rPr lang="fr-FR" dirty="0" smtClean="0"/>
              <a:t> </a:t>
            </a:r>
            <a:r>
              <a:rPr lang="fr-FR" dirty="0" err="1" smtClean="0"/>
              <a:t>levels</a:t>
            </a:r>
            <a:r>
              <a:rPr lang="fr-FR" dirty="0" smtClean="0"/>
              <a:t> of </a:t>
            </a:r>
            <a:r>
              <a:rPr lang="fr-FR" dirty="0" err="1" smtClean="0"/>
              <a:t>aggregation</a:t>
            </a:r>
            <a:endParaRPr lang="fr-FR" dirty="0" smtClean="0"/>
          </a:p>
          <a:p>
            <a:r>
              <a:rPr lang="fr-FR" dirty="0" smtClean="0"/>
              <a:t>As for the </a:t>
            </a:r>
            <a:r>
              <a:rPr lang="fr-FR" dirty="0" err="1" smtClean="0"/>
              <a:t>regions</a:t>
            </a:r>
            <a:r>
              <a:rPr lang="fr-FR" dirty="0" smtClean="0"/>
              <a:t>, </a:t>
            </a:r>
            <a:r>
              <a:rPr lang="fr-FR" dirty="0" err="1" smtClean="0"/>
              <a:t>these</a:t>
            </a:r>
            <a:r>
              <a:rPr lang="fr-FR" dirty="0" smtClean="0"/>
              <a:t> </a:t>
            </a:r>
            <a:r>
              <a:rPr lang="fr-FR" dirty="0" err="1" smtClean="0"/>
              <a:t>indicators</a:t>
            </a:r>
            <a:r>
              <a:rPr lang="fr-FR" dirty="0" smtClean="0"/>
              <a:t> of </a:t>
            </a:r>
            <a:r>
              <a:rPr lang="fr-FR" dirty="0" err="1" smtClean="0"/>
              <a:t>knowledge</a:t>
            </a:r>
            <a:r>
              <a:rPr lang="fr-FR" dirty="0" smtClean="0"/>
              <a:t> </a:t>
            </a:r>
            <a:r>
              <a:rPr lang="fr-FR" dirty="0" err="1" smtClean="0"/>
              <a:t>coherence</a:t>
            </a:r>
            <a:r>
              <a:rPr lang="fr-FR" dirty="0" smtClean="0"/>
              <a:t> and cognitive distance </a:t>
            </a:r>
            <a:r>
              <a:rPr lang="fr-FR" dirty="0" err="1" smtClean="0"/>
              <a:t>allow</a:t>
            </a:r>
            <a:r>
              <a:rPr lang="fr-FR" dirty="0" smtClean="0"/>
              <a:t> for </a:t>
            </a:r>
            <a:r>
              <a:rPr lang="fr-FR" dirty="0" err="1" smtClean="0"/>
              <a:t>assessing</a:t>
            </a:r>
            <a:r>
              <a:rPr lang="fr-FR" dirty="0" smtClean="0"/>
              <a:t> the </a:t>
            </a:r>
            <a:r>
              <a:rPr lang="fr-FR" dirty="0" err="1" smtClean="0"/>
              <a:t>relationship</a:t>
            </a:r>
            <a:r>
              <a:rPr lang="fr-FR" dirty="0" smtClean="0"/>
              <a:t> </a:t>
            </a:r>
            <a:r>
              <a:rPr lang="fr-FR" dirty="0" err="1" smtClean="0"/>
              <a:t>between</a:t>
            </a:r>
            <a:r>
              <a:rPr lang="fr-FR" dirty="0" smtClean="0"/>
              <a:t> the stage of the </a:t>
            </a:r>
            <a:r>
              <a:rPr lang="fr-FR" dirty="0" err="1" smtClean="0"/>
              <a:t>technology</a:t>
            </a:r>
            <a:r>
              <a:rPr lang="fr-FR" dirty="0" smtClean="0"/>
              <a:t> </a:t>
            </a:r>
            <a:r>
              <a:rPr lang="fr-FR" dirty="0" err="1" smtClean="0"/>
              <a:t>lifecycle</a:t>
            </a:r>
            <a:r>
              <a:rPr lang="fr-FR" dirty="0" smtClean="0"/>
              <a:t> and the </a:t>
            </a:r>
            <a:r>
              <a:rPr lang="fr-FR" dirty="0" err="1" smtClean="0"/>
              <a:t>economic</a:t>
            </a:r>
            <a:r>
              <a:rPr lang="fr-FR" dirty="0" smtClean="0"/>
              <a:t> performance</a:t>
            </a:r>
          </a:p>
          <a:p>
            <a:endParaRPr lang="fr-FR" dirty="0"/>
          </a:p>
        </p:txBody>
      </p:sp>
    </p:spTree>
    <p:extLst>
      <p:ext uri="{BB962C8B-B14F-4D97-AF65-F5344CB8AC3E}">
        <p14:creationId xmlns:p14="http://schemas.microsoft.com/office/powerpoint/2010/main" val="4260421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4" name="Immagine 3"/>
          <p:cNvPicPr>
            <a:picLocks noChangeAspect="1"/>
          </p:cNvPicPr>
          <p:nvPr/>
        </p:nvPicPr>
        <p:blipFill>
          <a:blip r:embed="rId2" cstate="print"/>
          <a:srcRect/>
          <a:stretch>
            <a:fillRect/>
          </a:stretch>
        </p:blipFill>
        <p:spPr bwMode="auto">
          <a:xfrm>
            <a:off x="2615418" y="1354097"/>
            <a:ext cx="7408707" cy="4428000"/>
          </a:xfrm>
          <a:prstGeom prst="rect">
            <a:avLst/>
          </a:prstGeom>
          <a:noFill/>
          <a:ln w="9525">
            <a:noFill/>
            <a:miter lim="800000"/>
            <a:headEnd/>
            <a:tailEnd/>
          </a:ln>
        </p:spPr>
      </p:pic>
    </p:spTree>
    <p:extLst>
      <p:ext uri="{BB962C8B-B14F-4D97-AF65-F5344CB8AC3E}">
        <p14:creationId xmlns:p14="http://schemas.microsoft.com/office/powerpoint/2010/main" val="46340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In </a:t>
            </a:r>
            <a:r>
              <a:rPr lang="fr-FR" dirty="0" err="1" smtClean="0"/>
              <a:t>Quatraro</a:t>
            </a:r>
            <a:r>
              <a:rPr lang="fr-FR" dirty="0" smtClean="0"/>
              <a:t> (2010, </a:t>
            </a:r>
            <a:r>
              <a:rPr lang="fr-FR" dirty="0" err="1" smtClean="0"/>
              <a:t>Research</a:t>
            </a:r>
            <a:r>
              <a:rPr lang="fr-FR" dirty="0" smtClean="0"/>
              <a:t> Policy) a model </a:t>
            </a:r>
            <a:r>
              <a:rPr lang="fr-FR" dirty="0" err="1" smtClean="0"/>
              <a:t>is</a:t>
            </a:r>
            <a:r>
              <a:rPr lang="fr-FR" dirty="0" smtClean="0"/>
              <a:t> </a:t>
            </a:r>
            <a:r>
              <a:rPr lang="fr-FR" dirty="0" err="1" smtClean="0"/>
              <a:t>proposed</a:t>
            </a:r>
            <a:r>
              <a:rPr lang="fr-FR" dirty="0" smtClean="0"/>
              <a:t> </a:t>
            </a:r>
            <a:r>
              <a:rPr lang="fr-FR" dirty="0" err="1" smtClean="0"/>
              <a:t>linking</a:t>
            </a:r>
            <a:r>
              <a:rPr lang="fr-FR" dirty="0" smtClean="0"/>
              <a:t> the </a:t>
            </a:r>
            <a:r>
              <a:rPr lang="fr-FR" dirty="0" err="1" smtClean="0"/>
              <a:t>growth</a:t>
            </a:r>
            <a:r>
              <a:rPr lang="fr-FR" dirty="0" smtClean="0"/>
              <a:t> of </a:t>
            </a:r>
            <a:r>
              <a:rPr lang="fr-FR" dirty="0" err="1" smtClean="0"/>
              <a:t>regional</a:t>
            </a:r>
            <a:r>
              <a:rPr lang="fr-FR" dirty="0" smtClean="0"/>
              <a:t> MFP to the </a:t>
            </a:r>
            <a:r>
              <a:rPr lang="fr-FR" dirty="0" err="1" smtClean="0"/>
              <a:t>properties</a:t>
            </a:r>
            <a:r>
              <a:rPr lang="fr-FR" dirty="0" smtClean="0"/>
              <a:t> of the </a:t>
            </a:r>
            <a:r>
              <a:rPr lang="fr-FR" dirty="0" err="1" smtClean="0"/>
              <a:t>knowledge</a:t>
            </a:r>
            <a:r>
              <a:rPr lang="fr-FR" dirty="0" smtClean="0"/>
              <a:t> base</a:t>
            </a:r>
          </a:p>
          <a:p>
            <a:endParaRPr lang="fr-FR" dirty="0" smtClean="0"/>
          </a:p>
          <a:p>
            <a:r>
              <a:rPr lang="en-GB" dirty="0" smtClean="0"/>
              <a:t>Assume that a region is a bundle of </a:t>
            </a:r>
            <a:r>
              <a:rPr lang="en-GB" i="1" dirty="0" smtClean="0"/>
              <a:t>D</a:t>
            </a:r>
            <a:r>
              <a:rPr lang="en-GB" dirty="0" smtClean="0"/>
              <a:t> productive activities, represented by the vector P. Each regional activity </a:t>
            </a:r>
            <a:r>
              <a:rPr lang="en-GB" i="1" dirty="0" smtClean="0"/>
              <a:t>p</a:t>
            </a:r>
            <a:r>
              <a:rPr lang="en-GB" i="1" baseline="-25000" dirty="0" smtClean="0"/>
              <a:t>d</a:t>
            </a:r>
            <a:r>
              <a:rPr lang="en-GB" dirty="0" smtClean="0"/>
              <a:t> draws mainly upon a core scientific and technological expertise </a:t>
            </a:r>
            <a:r>
              <a:rPr lang="en-GB" i="1" dirty="0" err="1" smtClean="0"/>
              <a:t>e</a:t>
            </a:r>
            <a:r>
              <a:rPr lang="en-GB" i="1" baseline="-25000" dirty="0" err="1" smtClean="0"/>
              <a:t>d</a:t>
            </a:r>
            <a:r>
              <a:rPr lang="en-GB" dirty="0" smtClean="0"/>
              <a:t>, so that the regional total expertise is the vector E. </a:t>
            </a:r>
            <a:endParaRPr lang="fr-FR" dirty="0"/>
          </a:p>
        </p:txBody>
      </p:sp>
      <p:sp>
        <p:nvSpPr>
          <p:cNvPr id="3277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2769" name="Object 1"/>
          <p:cNvGraphicFramePr>
            <a:graphicFrameLocks noChangeAspect="1"/>
          </p:cNvGraphicFramePr>
          <p:nvPr>
            <p:extLst>
              <p:ext uri="{D42A27DB-BD31-4B8C-83A1-F6EECF244321}">
                <p14:modId xmlns:p14="http://schemas.microsoft.com/office/powerpoint/2010/main" val="2009312211"/>
              </p:ext>
            </p:extLst>
          </p:nvPr>
        </p:nvGraphicFramePr>
        <p:xfrm>
          <a:off x="1189808" y="2635286"/>
          <a:ext cx="2217436" cy="428628"/>
        </p:xfrm>
        <a:graphic>
          <a:graphicData uri="http://schemas.openxmlformats.org/presentationml/2006/ole">
            <mc:AlternateContent xmlns:mc="http://schemas.openxmlformats.org/markup-compatibility/2006">
              <mc:Choice xmlns:v="urn:schemas-microsoft-com:vml" Requires="v">
                <p:oleObj spid="_x0000_s5126" name="Equazione" r:id="rId3" imgW="927100" imgH="241300" progId="Equation.3">
                  <p:embed/>
                </p:oleObj>
              </mc:Choice>
              <mc:Fallback>
                <p:oleObj name="Equazione" r:id="rId3" imgW="9271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9808" y="2635286"/>
                        <a:ext cx="2217436"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21945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en-GB" dirty="0" smtClean="0"/>
              <a:t>The regional knowledge base emerges out of a local search process aimed at combining different and yet related technologies</a:t>
            </a:r>
          </a:p>
          <a:p>
            <a:r>
              <a:rPr lang="en-GB" dirty="0" smtClean="0"/>
              <a:t>This implies that an activity </a:t>
            </a:r>
            <a:r>
              <a:rPr lang="en-GB" i="1" dirty="0" smtClean="0"/>
              <a:t>p</a:t>
            </a:r>
            <a:r>
              <a:rPr lang="en-GB" i="1" baseline="-25000" dirty="0" smtClean="0"/>
              <a:t>d</a:t>
            </a:r>
            <a:r>
              <a:rPr lang="en-GB" dirty="0" smtClean="0"/>
              <a:t> may also take advantage of the expertise developed in other activities </a:t>
            </a:r>
            <a:r>
              <a:rPr lang="en-GB" i="1" dirty="0" smtClean="0"/>
              <a:t>l</a:t>
            </a:r>
            <a:r>
              <a:rPr lang="en-GB" dirty="0" smtClean="0"/>
              <a:t> ( ), depending on the level of relatedness </a:t>
            </a:r>
            <a:r>
              <a:rPr lang="en-GB" i="1" dirty="0" smtClean="0"/>
              <a:t>τ</a:t>
            </a:r>
            <a:r>
              <a:rPr lang="en-GB" dirty="0" smtClean="0"/>
              <a:t> between the technical expertise </a:t>
            </a:r>
            <a:r>
              <a:rPr lang="en-GB" i="1" dirty="0" err="1" smtClean="0"/>
              <a:t>e</a:t>
            </a:r>
            <a:r>
              <a:rPr lang="en-GB" i="1" baseline="-25000" dirty="0" err="1" smtClean="0"/>
              <a:t>d</a:t>
            </a:r>
            <a:r>
              <a:rPr lang="en-GB" dirty="0" smtClean="0"/>
              <a:t> and </a:t>
            </a:r>
            <a:r>
              <a:rPr lang="en-GB" i="1" dirty="0" smtClean="0"/>
              <a:t>e</a:t>
            </a:r>
            <a:r>
              <a:rPr lang="en-GB" i="1" baseline="-25000" dirty="0" smtClean="0"/>
              <a:t>l</a:t>
            </a:r>
            <a:r>
              <a:rPr lang="en-GB" dirty="0" smtClean="0"/>
              <a:t>. </a:t>
            </a:r>
          </a:p>
          <a:p>
            <a:r>
              <a:rPr lang="en-GB" dirty="0" smtClean="0"/>
              <a:t>It follows that the knowledge base </a:t>
            </a:r>
            <a:r>
              <a:rPr lang="en-GB" i="1" dirty="0" smtClean="0"/>
              <a:t>k</a:t>
            </a:r>
            <a:r>
              <a:rPr lang="en-GB" dirty="0" smtClean="0"/>
              <a:t> used by the </a:t>
            </a:r>
            <a:r>
              <a:rPr lang="en-GB" i="1" dirty="0" err="1" smtClean="0"/>
              <a:t>d</a:t>
            </a:r>
            <a:r>
              <a:rPr lang="en-GB" dirty="0" err="1" smtClean="0"/>
              <a:t>th</a:t>
            </a:r>
            <a:r>
              <a:rPr lang="en-GB" dirty="0" smtClean="0"/>
              <a:t> activity is:</a:t>
            </a:r>
          </a:p>
          <a:p>
            <a:r>
              <a:rPr lang="en-GB" dirty="0" smtClean="0"/>
              <a:t> </a:t>
            </a:r>
            <a:endParaRPr lang="fr-FR" dirty="0"/>
          </a:p>
        </p:txBody>
      </p:sp>
      <p:sp>
        <p:nvSpPr>
          <p:cNvPr id="3891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8913" name="Object 1"/>
          <p:cNvGraphicFramePr>
            <a:graphicFrameLocks noChangeAspect="1"/>
          </p:cNvGraphicFramePr>
          <p:nvPr>
            <p:extLst>
              <p:ext uri="{D42A27DB-BD31-4B8C-83A1-F6EECF244321}">
                <p14:modId xmlns:p14="http://schemas.microsoft.com/office/powerpoint/2010/main" val="709852109"/>
              </p:ext>
            </p:extLst>
          </p:nvPr>
        </p:nvGraphicFramePr>
        <p:xfrm>
          <a:off x="1270490" y="4467968"/>
          <a:ext cx="2152665" cy="642942"/>
        </p:xfrm>
        <a:graphic>
          <a:graphicData uri="http://schemas.openxmlformats.org/presentationml/2006/ole">
            <mc:AlternateContent xmlns:mc="http://schemas.openxmlformats.org/markup-compatibility/2006">
              <mc:Choice xmlns:v="urn:schemas-microsoft-com:vml" Requires="v">
                <p:oleObj spid="_x0000_s6150" name="Equazione" r:id="rId3" imgW="1066800" imgH="431800" progId="Equation.3">
                  <p:embed/>
                </p:oleObj>
              </mc:Choice>
              <mc:Fallback>
                <p:oleObj name="Equazione" r:id="rId3" imgW="1066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490" y="4467968"/>
                        <a:ext cx="2152665"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32905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en-GB" dirty="0" smtClean="0"/>
              <a:t>The knowledge base </a:t>
            </a:r>
            <a:r>
              <a:rPr lang="en-GB" i="1" dirty="0" smtClean="0"/>
              <a:t>k </a:t>
            </a:r>
            <a:r>
              <a:rPr lang="en-GB" dirty="0" smtClean="0"/>
              <a:t>of each activity </a:t>
            </a:r>
            <a:r>
              <a:rPr lang="en-GB" i="1" dirty="0" smtClean="0"/>
              <a:t>d</a:t>
            </a:r>
            <a:r>
              <a:rPr lang="en-GB" dirty="0" smtClean="0"/>
              <a:t> amounts to the sum of its own expertise and the expertise developed by other activities weighted by their associate relatedness. </a:t>
            </a:r>
          </a:p>
          <a:p>
            <a:r>
              <a:rPr lang="en-GB" dirty="0" smtClean="0"/>
              <a:t>Such equation can be generalized at the regional level to define the aggregate knowledge base:</a:t>
            </a:r>
          </a:p>
          <a:p>
            <a:r>
              <a:rPr lang="en-GB" dirty="0" smtClean="0"/>
              <a:t> </a:t>
            </a:r>
          </a:p>
          <a:p>
            <a:r>
              <a:rPr lang="en-GB" dirty="0" smtClean="0"/>
              <a:t> </a:t>
            </a:r>
          </a:p>
          <a:p>
            <a:endParaRPr lang="fr-FR" dirty="0"/>
          </a:p>
        </p:txBody>
      </p:sp>
      <p:sp>
        <p:nvSpPr>
          <p:cNvPr id="4301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43009" name="Object 1"/>
          <p:cNvGraphicFramePr>
            <a:graphicFrameLocks noChangeAspect="1"/>
          </p:cNvGraphicFramePr>
          <p:nvPr>
            <p:extLst>
              <p:ext uri="{D42A27DB-BD31-4B8C-83A1-F6EECF244321}">
                <p14:modId xmlns:p14="http://schemas.microsoft.com/office/powerpoint/2010/main" val="803876857"/>
              </p:ext>
            </p:extLst>
          </p:nvPr>
        </p:nvGraphicFramePr>
        <p:xfrm>
          <a:off x="1142966" y="3735312"/>
          <a:ext cx="3905277" cy="867126"/>
        </p:xfrm>
        <a:graphic>
          <a:graphicData uri="http://schemas.openxmlformats.org/presentationml/2006/ole">
            <mc:AlternateContent xmlns:mc="http://schemas.openxmlformats.org/markup-compatibility/2006">
              <mc:Choice xmlns:v="urn:schemas-microsoft-com:vml" Requires="v">
                <p:oleObj spid="_x0000_s7178" name="Equazione" r:id="rId3" imgW="1447800" imgH="431800" progId="Equation.3">
                  <p:embed/>
                </p:oleObj>
              </mc:Choice>
              <mc:Fallback>
                <p:oleObj name="Equazione" r:id="rId3" imgW="1447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66" y="3735312"/>
                        <a:ext cx="3905277" cy="8671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2"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43011" name="Object 3"/>
          <p:cNvGraphicFramePr>
            <a:graphicFrameLocks noChangeAspect="1"/>
          </p:cNvGraphicFramePr>
          <p:nvPr>
            <p:extLst>
              <p:ext uri="{D42A27DB-BD31-4B8C-83A1-F6EECF244321}">
                <p14:modId xmlns:p14="http://schemas.microsoft.com/office/powerpoint/2010/main" val="4214880629"/>
              </p:ext>
            </p:extLst>
          </p:nvPr>
        </p:nvGraphicFramePr>
        <p:xfrm>
          <a:off x="1169218" y="4547137"/>
          <a:ext cx="3288653" cy="404658"/>
        </p:xfrm>
        <a:graphic>
          <a:graphicData uri="http://schemas.openxmlformats.org/presentationml/2006/ole">
            <mc:AlternateContent xmlns:mc="http://schemas.openxmlformats.org/markup-compatibility/2006">
              <mc:Choice xmlns:v="urn:schemas-microsoft-com:vml" Requires="v">
                <p:oleObj spid="_x0000_s7179" name="Equazione" r:id="rId5" imgW="1219200" imgH="215900" progId="Equation.3">
                  <p:embed/>
                </p:oleObj>
              </mc:Choice>
              <mc:Fallback>
                <p:oleObj name="Equazione" r:id="rId5" imgW="1219200" imgH="215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9218" y="4547137"/>
                        <a:ext cx="3288653" cy="4046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294573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err="1" smtClean="0"/>
              <a:t>Methodology</a:t>
            </a:r>
            <a:r>
              <a:rPr lang="fr-FR" dirty="0" smtClean="0"/>
              <a:t> to </a:t>
            </a:r>
            <a:r>
              <a:rPr lang="fr-FR" dirty="0" err="1" smtClean="0"/>
              <a:t>derive</a:t>
            </a:r>
            <a:r>
              <a:rPr lang="fr-FR" dirty="0" smtClean="0"/>
              <a:t> the </a:t>
            </a:r>
            <a:r>
              <a:rPr lang="fr-FR" dirty="0" err="1" smtClean="0"/>
              <a:t>regional</a:t>
            </a:r>
            <a:r>
              <a:rPr lang="fr-FR" dirty="0" smtClean="0"/>
              <a:t> MFP </a:t>
            </a:r>
            <a:r>
              <a:rPr lang="fr-FR" dirty="0" err="1" smtClean="0"/>
              <a:t>using</a:t>
            </a:r>
            <a:r>
              <a:rPr lang="fr-FR" dirty="0" smtClean="0"/>
              <a:t> </a:t>
            </a:r>
            <a:r>
              <a:rPr lang="fr-FR" dirty="0" err="1" smtClean="0"/>
              <a:t>regional</a:t>
            </a:r>
            <a:r>
              <a:rPr lang="fr-FR" dirty="0" smtClean="0"/>
              <a:t> </a:t>
            </a:r>
            <a:r>
              <a:rPr lang="fr-FR" dirty="0" err="1" smtClean="0"/>
              <a:t>accounting</a:t>
            </a:r>
            <a:r>
              <a:rPr lang="fr-FR" dirty="0" smtClean="0"/>
              <a:t> data</a:t>
            </a:r>
          </a:p>
          <a:p>
            <a:endParaRPr lang="fr-FR" dirty="0" smtClean="0"/>
          </a:p>
          <a:p>
            <a:r>
              <a:rPr lang="fr-FR" dirty="0" smtClean="0"/>
              <a:t>MFP </a:t>
            </a:r>
            <a:r>
              <a:rPr lang="fr-FR" dirty="0" err="1" smtClean="0"/>
              <a:t>growth</a:t>
            </a:r>
            <a:r>
              <a:rPr lang="fr-FR" dirty="0" smtClean="0"/>
              <a:t> as a </a:t>
            </a:r>
            <a:r>
              <a:rPr lang="fr-FR" dirty="0" err="1" smtClean="0"/>
              <a:t>function</a:t>
            </a:r>
            <a:r>
              <a:rPr lang="fr-FR" dirty="0" smtClean="0"/>
              <a:t> of E, R and D (</a:t>
            </a:r>
            <a:r>
              <a:rPr lang="fr-FR" dirty="0" err="1" smtClean="0"/>
              <a:t>knowledge</a:t>
            </a:r>
            <a:r>
              <a:rPr lang="fr-FR" dirty="0" smtClean="0"/>
              <a:t> stock, </a:t>
            </a:r>
            <a:r>
              <a:rPr lang="fr-FR" dirty="0" err="1" smtClean="0"/>
              <a:t>coherence</a:t>
            </a:r>
            <a:r>
              <a:rPr lang="fr-FR" dirty="0" smtClean="0"/>
              <a:t> and </a:t>
            </a:r>
            <a:r>
              <a:rPr lang="fr-FR" dirty="0" err="1" smtClean="0"/>
              <a:t>diversiy</a:t>
            </a:r>
            <a:r>
              <a:rPr lang="fr-FR" dirty="0" smtClean="0"/>
              <a:t>)</a:t>
            </a:r>
          </a:p>
          <a:p>
            <a:r>
              <a:rPr lang="fr-FR" dirty="0" err="1" smtClean="0"/>
              <a:t>Also</a:t>
            </a:r>
            <a:r>
              <a:rPr lang="fr-FR" dirty="0" smtClean="0"/>
              <a:t> in </a:t>
            </a:r>
            <a:r>
              <a:rPr lang="fr-FR" dirty="0" err="1" smtClean="0"/>
              <a:t>this</a:t>
            </a:r>
            <a:r>
              <a:rPr lang="fr-FR" dirty="0" smtClean="0"/>
              <a:t> case a check </a:t>
            </a:r>
            <a:r>
              <a:rPr lang="fr-FR" dirty="0" err="1" smtClean="0"/>
              <a:t>is</a:t>
            </a:r>
            <a:r>
              <a:rPr lang="fr-FR" dirty="0" smtClean="0"/>
              <a:t> in </a:t>
            </a:r>
            <a:r>
              <a:rPr lang="fr-FR" dirty="0" err="1" smtClean="0"/>
              <a:t>order</a:t>
            </a:r>
            <a:r>
              <a:rPr lang="fr-FR" dirty="0" smtClean="0"/>
              <a:t> to test </a:t>
            </a:r>
            <a:r>
              <a:rPr lang="fr-FR" dirty="0" err="1" smtClean="0"/>
              <a:t>whether</a:t>
            </a:r>
            <a:r>
              <a:rPr lang="fr-FR" dirty="0" smtClean="0"/>
              <a:t> </a:t>
            </a:r>
            <a:r>
              <a:rPr lang="fr-FR" dirty="0" err="1" smtClean="0"/>
              <a:t>results</a:t>
            </a:r>
            <a:r>
              <a:rPr lang="fr-FR" dirty="0" smtClean="0"/>
              <a:t> are </a:t>
            </a:r>
            <a:r>
              <a:rPr lang="fr-FR" dirty="0" err="1" smtClean="0"/>
              <a:t>robust</a:t>
            </a:r>
            <a:r>
              <a:rPr lang="fr-FR" dirty="0" smtClean="0"/>
              <a:t> </a:t>
            </a:r>
            <a:r>
              <a:rPr lang="fr-FR" dirty="0" err="1" smtClean="0"/>
              <a:t>also</a:t>
            </a:r>
            <a:r>
              <a:rPr lang="fr-FR" dirty="0" smtClean="0"/>
              <a:t> to the application of </a:t>
            </a:r>
            <a:r>
              <a:rPr lang="fr-FR" dirty="0" err="1" smtClean="0"/>
              <a:t>estimators</a:t>
            </a:r>
            <a:r>
              <a:rPr lang="fr-FR" dirty="0" smtClean="0"/>
              <a:t> </a:t>
            </a:r>
            <a:r>
              <a:rPr lang="fr-FR" dirty="0" err="1" smtClean="0"/>
              <a:t>accounting</a:t>
            </a:r>
            <a:r>
              <a:rPr lang="fr-FR" dirty="0" smtClean="0"/>
              <a:t> for spatial </a:t>
            </a:r>
            <a:r>
              <a:rPr lang="fr-FR" dirty="0" err="1" smtClean="0"/>
              <a:t>dependence</a:t>
            </a:r>
            <a:endParaRPr lang="fr-FR" dirty="0" smtClean="0"/>
          </a:p>
          <a:p>
            <a:endParaRPr lang="fr-FR" dirty="0"/>
          </a:p>
        </p:txBody>
      </p:sp>
      <p:sp>
        <p:nvSpPr>
          <p:cNvPr id="4198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41985" name="Object 1"/>
          <p:cNvGraphicFramePr>
            <a:graphicFrameLocks noChangeAspect="1"/>
          </p:cNvGraphicFramePr>
          <p:nvPr>
            <p:extLst>
              <p:ext uri="{D42A27DB-BD31-4B8C-83A1-F6EECF244321}">
                <p14:modId xmlns:p14="http://schemas.microsoft.com/office/powerpoint/2010/main" val="834695477"/>
              </p:ext>
            </p:extLst>
          </p:nvPr>
        </p:nvGraphicFramePr>
        <p:xfrm>
          <a:off x="1148344" y="2579312"/>
          <a:ext cx="5448300" cy="485775"/>
        </p:xfrm>
        <a:graphic>
          <a:graphicData uri="http://schemas.openxmlformats.org/presentationml/2006/ole">
            <mc:AlternateContent xmlns:mc="http://schemas.openxmlformats.org/markup-compatibility/2006">
              <mc:Choice xmlns:v="urn:schemas-microsoft-com:vml" Requires="v">
                <p:oleObj spid="_x0000_s8198" name="Equazione" r:id="rId3" imgW="4089400" imgH="482600" progId="Equation.3">
                  <p:embed/>
                </p:oleObj>
              </mc:Choice>
              <mc:Fallback>
                <p:oleObj name="Equazione" r:id="rId3" imgW="40894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8344" y="2579312"/>
                        <a:ext cx="544830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271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40961" name="Picture 1"/>
          <p:cNvPicPr>
            <a:picLocks noChangeAspect="1" noChangeArrowheads="1"/>
          </p:cNvPicPr>
          <p:nvPr/>
        </p:nvPicPr>
        <p:blipFill>
          <a:blip r:embed="rId2" cstate="print"/>
          <a:srcRect l="1494" r="2141"/>
          <a:stretch>
            <a:fillRect/>
          </a:stretch>
        </p:blipFill>
        <p:spPr bwMode="auto">
          <a:xfrm>
            <a:off x="55639" y="1901264"/>
            <a:ext cx="12136404" cy="3528000"/>
          </a:xfrm>
          <a:prstGeom prst="rect">
            <a:avLst/>
          </a:prstGeom>
          <a:noFill/>
          <a:ln w="9525">
            <a:noFill/>
            <a:miter lim="800000"/>
            <a:headEnd/>
            <a:tailEnd/>
          </a:ln>
          <a:effectLst/>
        </p:spPr>
      </p:pic>
    </p:spTree>
    <p:extLst>
      <p:ext uri="{BB962C8B-B14F-4D97-AF65-F5344CB8AC3E}">
        <p14:creationId xmlns:p14="http://schemas.microsoft.com/office/powerpoint/2010/main" val="63533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fontScale="92500" lnSpcReduction="10000"/>
          </a:bodyPr>
          <a:lstStyle/>
          <a:p>
            <a:r>
              <a:rPr lang="it-IT" dirty="0" err="1" smtClean="0"/>
              <a:t>Why</a:t>
            </a:r>
            <a:r>
              <a:rPr lang="it-IT" dirty="0" smtClean="0"/>
              <a:t> do </a:t>
            </a:r>
            <a:r>
              <a:rPr lang="it-IT" dirty="0" err="1" smtClean="0"/>
              <a:t>we</a:t>
            </a:r>
            <a:r>
              <a:rPr lang="it-IT" dirty="0" smtClean="0"/>
              <a:t> care </a:t>
            </a:r>
            <a:r>
              <a:rPr lang="it-IT" dirty="0" err="1" smtClean="0"/>
              <a:t>about</a:t>
            </a:r>
            <a:r>
              <a:rPr lang="it-IT" dirty="0" smtClean="0"/>
              <a:t> the </a:t>
            </a:r>
            <a:r>
              <a:rPr lang="it-IT" dirty="0" err="1" smtClean="0"/>
              <a:t>regional</a:t>
            </a:r>
            <a:r>
              <a:rPr lang="it-IT" dirty="0" smtClean="0"/>
              <a:t> </a:t>
            </a:r>
            <a:r>
              <a:rPr lang="it-IT" dirty="0" err="1" smtClean="0"/>
              <a:t>dimension</a:t>
            </a:r>
            <a:r>
              <a:rPr lang="it-IT" dirty="0" smtClean="0"/>
              <a:t> </a:t>
            </a:r>
            <a:r>
              <a:rPr lang="it-IT" dirty="0" err="1" smtClean="0"/>
              <a:t>of</a:t>
            </a:r>
            <a:r>
              <a:rPr lang="it-IT" dirty="0" smtClean="0"/>
              <a:t> </a:t>
            </a:r>
            <a:r>
              <a:rPr lang="it-IT" dirty="0" err="1" smtClean="0"/>
              <a:t>innovation</a:t>
            </a:r>
            <a:r>
              <a:rPr lang="it-IT" dirty="0" smtClean="0"/>
              <a:t> </a:t>
            </a:r>
            <a:r>
              <a:rPr lang="it-IT" dirty="0" err="1" smtClean="0"/>
              <a:t>dynamics</a:t>
            </a:r>
            <a:r>
              <a:rPr lang="it-IT" dirty="0" smtClean="0"/>
              <a:t> ?</a:t>
            </a:r>
          </a:p>
          <a:p>
            <a:r>
              <a:rPr lang="it-IT" dirty="0" smtClean="0"/>
              <a:t>On the </a:t>
            </a:r>
            <a:r>
              <a:rPr lang="it-IT" dirty="0" err="1" smtClean="0"/>
              <a:t>one</a:t>
            </a:r>
            <a:r>
              <a:rPr lang="it-IT" dirty="0" smtClean="0"/>
              <a:t> </a:t>
            </a:r>
            <a:r>
              <a:rPr lang="it-IT" dirty="0" err="1" smtClean="0"/>
              <a:t>hand</a:t>
            </a:r>
            <a:r>
              <a:rPr lang="it-IT" dirty="0" smtClean="0"/>
              <a:t>, </a:t>
            </a:r>
            <a:r>
              <a:rPr lang="it-IT" dirty="0" err="1" smtClean="0"/>
              <a:t>since</a:t>
            </a:r>
            <a:r>
              <a:rPr lang="it-IT" dirty="0" smtClean="0"/>
              <a:t> the </a:t>
            </a:r>
            <a:r>
              <a:rPr lang="it-IT" dirty="0" err="1" smtClean="0"/>
              <a:t>seminal</a:t>
            </a:r>
            <a:r>
              <a:rPr lang="it-IT" dirty="0" smtClean="0"/>
              <a:t> </a:t>
            </a:r>
            <a:r>
              <a:rPr lang="it-IT" dirty="0" err="1" smtClean="0"/>
              <a:t>works</a:t>
            </a:r>
            <a:r>
              <a:rPr lang="it-IT" dirty="0" smtClean="0"/>
              <a:t> </a:t>
            </a:r>
            <a:r>
              <a:rPr lang="it-IT" dirty="0" err="1" smtClean="0"/>
              <a:t>by</a:t>
            </a:r>
            <a:r>
              <a:rPr lang="it-IT" dirty="0" smtClean="0"/>
              <a:t> </a:t>
            </a:r>
            <a:r>
              <a:rPr lang="it-IT" dirty="0" err="1" smtClean="0"/>
              <a:t>Schumpeter</a:t>
            </a:r>
            <a:r>
              <a:rPr lang="it-IT" dirty="0" smtClean="0"/>
              <a:t> (1912 and 1945), </a:t>
            </a:r>
            <a:r>
              <a:rPr lang="it-IT" dirty="0" err="1" smtClean="0"/>
              <a:t>innovation</a:t>
            </a:r>
            <a:r>
              <a:rPr lang="it-IT" dirty="0" smtClean="0"/>
              <a:t> </a:t>
            </a:r>
            <a:r>
              <a:rPr lang="it-IT" dirty="0" err="1" smtClean="0"/>
              <a:t>has</a:t>
            </a:r>
            <a:r>
              <a:rPr lang="it-IT" dirty="0" smtClean="0"/>
              <a:t> </a:t>
            </a:r>
            <a:r>
              <a:rPr lang="it-IT" dirty="0" err="1" smtClean="0"/>
              <a:t>be</a:t>
            </a:r>
            <a:r>
              <a:rPr lang="it-IT" dirty="0" smtClean="0"/>
              <a:t> </a:t>
            </a:r>
            <a:r>
              <a:rPr lang="it-IT" dirty="0" err="1" smtClean="0"/>
              <a:t>regarded</a:t>
            </a:r>
            <a:r>
              <a:rPr lang="it-IT" dirty="0" smtClean="0"/>
              <a:t> </a:t>
            </a:r>
            <a:r>
              <a:rPr lang="it-IT" dirty="0" err="1" smtClean="0"/>
              <a:t>as</a:t>
            </a:r>
            <a:r>
              <a:rPr lang="it-IT" dirty="0" smtClean="0"/>
              <a:t> key </a:t>
            </a:r>
            <a:r>
              <a:rPr lang="it-IT" dirty="0" err="1" smtClean="0"/>
              <a:t>for</a:t>
            </a:r>
            <a:r>
              <a:rPr lang="it-IT" dirty="0" smtClean="0"/>
              <a:t> </a:t>
            </a:r>
            <a:r>
              <a:rPr lang="it-IT" dirty="0" err="1" smtClean="0"/>
              <a:t>economic</a:t>
            </a:r>
            <a:r>
              <a:rPr lang="it-IT" dirty="0" smtClean="0"/>
              <a:t> </a:t>
            </a:r>
            <a:r>
              <a:rPr lang="it-IT" dirty="0" err="1" smtClean="0"/>
              <a:t>development</a:t>
            </a:r>
            <a:r>
              <a:rPr lang="it-IT" dirty="0" smtClean="0"/>
              <a:t>.</a:t>
            </a:r>
          </a:p>
          <a:p>
            <a:r>
              <a:rPr lang="it-IT" dirty="0" err="1" smtClean="0"/>
              <a:t>From</a:t>
            </a:r>
            <a:r>
              <a:rPr lang="it-IT" dirty="0" smtClean="0"/>
              <a:t> a </a:t>
            </a:r>
            <a:r>
              <a:rPr lang="it-IT" dirty="0" err="1" smtClean="0"/>
              <a:t>different</a:t>
            </a:r>
            <a:r>
              <a:rPr lang="it-IT" dirty="0" smtClean="0"/>
              <a:t> </a:t>
            </a:r>
            <a:r>
              <a:rPr lang="it-IT" dirty="0" err="1" smtClean="0"/>
              <a:t>perspective</a:t>
            </a:r>
            <a:r>
              <a:rPr lang="it-IT" dirty="0" smtClean="0"/>
              <a:t>, </a:t>
            </a:r>
            <a:r>
              <a:rPr lang="it-IT" dirty="0" err="1" smtClean="0"/>
              <a:t>Solow</a:t>
            </a:r>
            <a:r>
              <a:rPr lang="it-IT" dirty="0" smtClean="0"/>
              <a:t> (1957) </a:t>
            </a:r>
            <a:r>
              <a:rPr lang="it-IT" dirty="0" err="1" smtClean="0"/>
              <a:t>showed</a:t>
            </a:r>
            <a:r>
              <a:rPr lang="it-IT" dirty="0" smtClean="0"/>
              <a:t> </a:t>
            </a:r>
            <a:r>
              <a:rPr lang="it-IT" dirty="0" err="1" smtClean="0"/>
              <a:t>that</a:t>
            </a:r>
            <a:r>
              <a:rPr lang="it-IT" dirty="0" smtClean="0"/>
              <a:t> the </a:t>
            </a:r>
            <a:r>
              <a:rPr lang="it-IT" dirty="0" err="1" smtClean="0"/>
              <a:t>residual</a:t>
            </a:r>
            <a:r>
              <a:rPr lang="it-IT" dirty="0" smtClean="0"/>
              <a:t>, i.e. </a:t>
            </a:r>
            <a:r>
              <a:rPr lang="it-IT" dirty="0" err="1" smtClean="0"/>
              <a:t>technical</a:t>
            </a:r>
            <a:r>
              <a:rPr lang="it-IT" dirty="0" smtClean="0"/>
              <a:t> progress, </a:t>
            </a:r>
            <a:r>
              <a:rPr lang="it-IT" dirty="0" err="1" smtClean="0"/>
              <a:t>is</a:t>
            </a:r>
            <a:r>
              <a:rPr lang="it-IT" dirty="0" smtClean="0"/>
              <a:t> the </a:t>
            </a:r>
            <a:r>
              <a:rPr lang="it-IT" dirty="0" err="1" smtClean="0"/>
              <a:t>main</a:t>
            </a:r>
            <a:r>
              <a:rPr lang="it-IT" dirty="0" smtClean="0"/>
              <a:t> </a:t>
            </a:r>
            <a:r>
              <a:rPr lang="it-IT" dirty="0" err="1" smtClean="0"/>
              <a:t>responsible</a:t>
            </a:r>
            <a:r>
              <a:rPr lang="it-IT" dirty="0" smtClean="0"/>
              <a:t> </a:t>
            </a:r>
            <a:r>
              <a:rPr lang="it-IT" dirty="0" err="1" smtClean="0"/>
              <a:t>of</a:t>
            </a:r>
            <a:r>
              <a:rPr lang="it-IT" dirty="0" smtClean="0"/>
              <a:t> </a:t>
            </a:r>
            <a:r>
              <a:rPr lang="it-IT" dirty="0" err="1" smtClean="0"/>
              <a:t>macroeconomic</a:t>
            </a:r>
            <a:r>
              <a:rPr lang="it-IT" dirty="0" smtClean="0"/>
              <a:t> </a:t>
            </a:r>
            <a:r>
              <a:rPr lang="it-IT" dirty="0" err="1" smtClean="0"/>
              <a:t>growth</a:t>
            </a:r>
            <a:r>
              <a:rPr lang="it-IT" dirty="0" smtClean="0"/>
              <a:t>.</a:t>
            </a:r>
          </a:p>
          <a:p>
            <a:r>
              <a:rPr lang="it-IT" dirty="0" err="1" smtClean="0"/>
              <a:t>Such</a:t>
            </a:r>
            <a:r>
              <a:rPr lang="it-IT" dirty="0" smtClean="0"/>
              <a:t> </a:t>
            </a:r>
            <a:r>
              <a:rPr lang="it-IT" dirty="0" err="1" smtClean="0"/>
              <a:t>residual</a:t>
            </a:r>
            <a:r>
              <a:rPr lang="it-IT" dirty="0" smtClean="0"/>
              <a:t> </a:t>
            </a:r>
            <a:r>
              <a:rPr lang="it-IT" dirty="0" err="1" smtClean="0"/>
              <a:t>is</a:t>
            </a:r>
            <a:r>
              <a:rPr lang="it-IT" dirty="0" smtClean="0"/>
              <a:t> </a:t>
            </a:r>
            <a:r>
              <a:rPr lang="it-IT" dirty="0" err="1" smtClean="0"/>
              <a:t>affected</a:t>
            </a:r>
            <a:r>
              <a:rPr lang="it-IT" dirty="0" smtClean="0"/>
              <a:t> </a:t>
            </a:r>
            <a:r>
              <a:rPr lang="it-IT" dirty="0" err="1" smtClean="0"/>
              <a:t>by</a:t>
            </a:r>
            <a:r>
              <a:rPr lang="it-IT" dirty="0" smtClean="0"/>
              <a:t> </a:t>
            </a:r>
            <a:r>
              <a:rPr lang="it-IT" dirty="0" err="1" smtClean="0"/>
              <a:t>innovation</a:t>
            </a:r>
            <a:r>
              <a:rPr lang="it-IT" dirty="0" smtClean="0"/>
              <a:t> and </a:t>
            </a:r>
            <a:r>
              <a:rPr lang="it-IT" dirty="0" err="1" smtClean="0"/>
              <a:t>technological</a:t>
            </a:r>
            <a:r>
              <a:rPr lang="it-IT" dirty="0" smtClean="0"/>
              <a:t> </a:t>
            </a:r>
            <a:r>
              <a:rPr lang="it-IT" dirty="0" err="1" smtClean="0"/>
              <a:t>change</a:t>
            </a:r>
            <a:r>
              <a:rPr lang="it-IT" dirty="0" smtClean="0"/>
              <a:t>.</a:t>
            </a:r>
          </a:p>
          <a:p>
            <a:r>
              <a:rPr lang="it-IT" dirty="0" err="1" smtClean="0"/>
              <a:t>However</a:t>
            </a:r>
            <a:r>
              <a:rPr lang="it-IT" dirty="0" smtClean="0"/>
              <a:t>, the generation </a:t>
            </a:r>
            <a:r>
              <a:rPr lang="it-IT" dirty="0" err="1" smtClean="0"/>
              <a:t>of</a:t>
            </a:r>
            <a:r>
              <a:rPr lang="it-IT" dirty="0" smtClean="0"/>
              <a:t> </a:t>
            </a:r>
            <a:r>
              <a:rPr lang="it-IT" dirty="0" err="1" smtClean="0"/>
              <a:t>technological</a:t>
            </a:r>
            <a:r>
              <a:rPr lang="it-IT" dirty="0" smtClean="0"/>
              <a:t> </a:t>
            </a:r>
            <a:r>
              <a:rPr lang="it-IT" dirty="0" err="1" smtClean="0"/>
              <a:t>knowledge</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a:t>
            </a:r>
            <a:r>
              <a:rPr lang="it-IT" dirty="0" err="1" smtClean="0"/>
              <a:t>growth</a:t>
            </a:r>
            <a:r>
              <a:rPr lang="it-IT" dirty="0" smtClean="0"/>
              <a:t> </a:t>
            </a:r>
            <a:r>
              <a:rPr lang="it-IT" dirty="0" err="1" smtClean="0"/>
              <a:t>dynamics</a:t>
            </a:r>
            <a:r>
              <a:rPr lang="it-IT" dirty="0" smtClean="0"/>
              <a:t>, show a high </a:t>
            </a:r>
            <a:r>
              <a:rPr lang="it-IT" dirty="0" err="1" smtClean="0"/>
              <a:t>degree</a:t>
            </a:r>
            <a:r>
              <a:rPr lang="it-IT" dirty="0" smtClean="0"/>
              <a:t> </a:t>
            </a:r>
            <a:r>
              <a:rPr lang="it-IT" dirty="0" err="1" smtClean="0"/>
              <a:t>of</a:t>
            </a:r>
            <a:r>
              <a:rPr lang="it-IT" dirty="0" smtClean="0"/>
              <a:t> </a:t>
            </a:r>
            <a:r>
              <a:rPr lang="it-IT" dirty="0" err="1" smtClean="0"/>
              <a:t>cross-regional</a:t>
            </a:r>
            <a:r>
              <a:rPr lang="it-IT" dirty="0" smtClean="0"/>
              <a:t> </a:t>
            </a:r>
            <a:r>
              <a:rPr lang="it-IT" dirty="0" err="1" smtClean="0"/>
              <a:t>variance</a:t>
            </a:r>
            <a:r>
              <a:rPr lang="it-IT" dirty="0" smtClean="0"/>
              <a:t> </a:t>
            </a:r>
            <a:r>
              <a:rPr lang="it-IT" dirty="0" err="1" smtClean="0"/>
              <a:t>even</a:t>
            </a:r>
            <a:r>
              <a:rPr lang="it-IT" dirty="0" smtClean="0"/>
              <a:t> </a:t>
            </a:r>
            <a:r>
              <a:rPr lang="it-IT" dirty="0" err="1" smtClean="0"/>
              <a:t>within</a:t>
            </a:r>
            <a:r>
              <a:rPr lang="it-IT" dirty="0" smtClean="0"/>
              <a:t> the </a:t>
            </a:r>
            <a:r>
              <a:rPr lang="it-IT" dirty="0" err="1" smtClean="0"/>
              <a:t>same</a:t>
            </a:r>
            <a:r>
              <a:rPr lang="it-IT" dirty="0" smtClean="0"/>
              <a:t> </a:t>
            </a:r>
            <a:r>
              <a:rPr lang="it-IT" dirty="0" err="1" smtClean="0"/>
              <a:t>country</a:t>
            </a:r>
            <a:r>
              <a:rPr lang="it-IT" dirty="0" smtClean="0"/>
              <a:t>.</a:t>
            </a:r>
          </a:p>
          <a:p>
            <a:r>
              <a:rPr lang="it-IT" dirty="0" err="1" smtClean="0"/>
              <a:t>It</a:t>
            </a:r>
            <a:r>
              <a:rPr lang="it-IT" dirty="0" smtClean="0"/>
              <a:t> </a:t>
            </a:r>
            <a:r>
              <a:rPr lang="it-IT" dirty="0" err="1" smtClean="0"/>
              <a:t>is</a:t>
            </a:r>
            <a:r>
              <a:rPr lang="it-IT" dirty="0" smtClean="0"/>
              <a:t> </a:t>
            </a:r>
            <a:r>
              <a:rPr lang="it-IT" dirty="0" err="1" smtClean="0"/>
              <a:t>very</a:t>
            </a:r>
            <a:r>
              <a:rPr lang="it-IT" dirty="0" smtClean="0"/>
              <a:t> </a:t>
            </a:r>
            <a:r>
              <a:rPr lang="it-IT" dirty="0" err="1" smtClean="0"/>
              <a:t>likely</a:t>
            </a:r>
            <a:r>
              <a:rPr lang="it-IT" dirty="0" smtClean="0"/>
              <a:t> </a:t>
            </a:r>
            <a:r>
              <a:rPr lang="it-IT" dirty="0" err="1" smtClean="0"/>
              <a:t>therefore</a:t>
            </a:r>
            <a:r>
              <a:rPr lang="it-IT" dirty="0" smtClean="0"/>
              <a:t> </a:t>
            </a:r>
            <a:r>
              <a:rPr lang="it-IT" dirty="0" err="1" smtClean="0"/>
              <a:t>that</a:t>
            </a:r>
            <a:r>
              <a:rPr lang="it-IT" dirty="0" smtClean="0"/>
              <a:t> </a:t>
            </a:r>
            <a:r>
              <a:rPr lang="it-IT" dirty="0" err="1" smtClean="0"/>
              <a:t>innovation</a:t>
            </a:r>
            <a:r>
              <a:rPr lang="it-IT" dirty="0" smtClean="0"/>
              <a:t> </a:t>
            </a:r>
            <a:r>
              <a:rPr lang="it-IT" dirty="0" err="1" smtClean="0"/>
              <a:t>dynamics</a:t>
            </a:r>
            <a:r>
              <a:rPr lang="it-IT" dirty="0" smtClean="0"/>
              <a:t> can </a:t>
            </a:r>
            <a:r>
              <a:rPr lang="it-IT" dirty="0" err="1" smtClean="0"/>
              <a:t>explain</a:t>
            </a:r>
            <a:r>
              <a:rPr lang="it-IT" dirty="0" smtClean="0"/>
              <a:t> </a:t>
            </a:r>
            <a:r>
              <a:rPr lang="it-IT" dirty="0" err="1" smtClean="0"/>
              <a:t>economic</a:t>
            </a:r>
            <a:r>
              <a:rPr lang="it-IT" dirty="0" smtClean="0"/>
              <a:t> </a:t>
            </a:r>
            <a:r>
              <a:rPr lang="it-IT" dirty="0" err="1" smtClean="0"/>
              <a:t>growth</a:t>
            </a:r>
            <a:r>
              <a:rPr lang="it-IT" dirty="0" smtClean="0"/>
              <a:t> at the </a:t>
            </a:r>
            <a:r>
              <a:rPr lang="it-IT" dirty="0" err="1" smtClean="0"/>
              <a:t>regional</a:t>
            </a:r>
            <a:r>
              <a:rPr lang="it-IT" dirty="0" smtClean="0"/>
              <a:t> </a:t>
            </a:r>
            <a:r>
              <a:rPr lang="it-IT" dirty="0" err="1" smtClean="0"/>
              <a:t>level</a:t>
            </a:r>
            <a:endParaRPr lang="it-IT" dirty="0"/>
          </a:p>
        </p:txBody>
      </p:sp>
    </p:spTree>
    <p:extLst>
      <p:ext uri="{BB962C8B-B14F-4D97-AF65-F5344CB8AC3E}">
        <p14:creationId xmlns:p14="http://schemas.microsoft.com/office/powerpoint/2010/main" val="3987650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44034" name="Picture 2"/>
          <p:cNvPicPr>
            <a:picLocks noChangeAspect="1" noChangeArrowheads="1"/>
          </p:cNvPicPr>
          <p:nvPr/>
        </p:nvPicPr>
        <p:blipFill>
          <a:blip r:embed="rId2" cstate="print"/>
          <a:srcRect/>
          <a:stretch>
            <a:fillRect/>
          </a:stretch>
        </p:blipFill>
        <p:spPr bwMode="auto">
          <a:xfrm>
            <a:off x="0" y="2046388"/>
            <a:ext cx="12118280" cy="3240000"/>
          </a:xfrm>
          <a:prstGeom prst="rect">
            <a:avLst/>
          </a:prstGeom>
          <a:noFill/>
          <a:ln w="9525">
            <a:noFill/>
            <a:miter lim="800000"/>
            <a:headEnd/>
            <a:tailEnd/>
          </a:ln>
          <a:effectLst/>
        </p:spPr>
      </p:pic>
    </p:spTree>
    <p:extLst>
      <p:ext uri="{BB962C8B-B14F-4D97-AF65-F5344CB8AC3E}">
        <p14:creationId xmlns:p14="http://schemas.microsoft.com/office/powerpoint/2010/main" val="5435042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err="1" smtClean="0"/>
              <a:t>Evolutionary</a:t>
            </a:r>
            <a:r>
              <a:rPr lang="fr-FR" dirty="0" smtClean="0"/>
              <a:t> </a:t>
            </a:r>
            <a:r>
              <a:rPr lang="fr-FR" dirty="0" err="1" smtClean="0"/>
              <a:t>Economic</a:t>
            </a:r>
            <a:r>
              <a:rPr lang="fr-FR" dirty="0" smtClean="0"/>
              <a:t> </a:t>
            </a:r>
            <a:r>
              <a:rPr lang="fr-FR" dirty="0" err="1" smtClean="0"/>
              <a:t>Geography</a:t>
            </a:r>
            <a:r>
              <a:rPr lang="fr-FR" dirty="0" smtClean="0"/>
              <a:t> (EEG)</a:t>
            </a:r>
          </a:p>
          <a:p>
            <a:r>
              <a:rPr lang="fr-FR" dirty="0" err="1" smtClean="0"/>
              <a:t>What</a:t>
            </a:r>
            <a:r>
              <a:rPr lang="fr-FR" dirty="0" smtClean="0"/>
              <a:t> </a:t>
            </a:r>
            <a:r>
              <a:rPr lang="fr-FR" dirty="0" err="1" smtClean="0"/>
              <a:t>matters</a:t>
            </a:r>
            <a:r>
              <a:rPr lang="fr-FR" dirty="0" smtClean="0"/>
              <a:t> of </a:t>
            </a:r>
            <a:r>
              <a:rPr lang="fr-FR" dirty="0" err="1" smtClean="0"/>
              <a:t>regional</a:t>
            </a:r>
            <a:r>
              <a:rPr lang="fr-FR" dirty="0" smtClean="0"/>
              <a:t> </a:t>
            </a:r>
            <a:r>
              <a:rPr lang="fr-FR" dirty="0" err="1" smtClean="0"/>
              <a:t>economic</a:t>
            </a:r>
            <a:r>
              <a:rPr lang="fr-FR" dirty="0" smtClean="0"/>
              <a:t> </a:t>
            </a:r>
            <a:r>
              <a:rPr lang="fr-FR" dirty="0" err="1" smtClean="0"/>
              <a:t>growth</a:t>
            </a:r>
            <a:r>
              <a:rPr lang="fr-FR" dirty="0" smtClean="0"/>
              <a:t> </a:t>
            </a:r>
            <a:r>
              <a:rPr lang="fr-FR" dirty="0" err="1" smtClean="0"/>
              <a:t>is</a:t>
            </a:r>
            <a:r>
              <a:rPr lang="fr-FR" dirty="0" smtClean="0"/>
              <a:t> </a:t>
            </a:r>
            <a:r>
              <a:rPr lang="fr-FR" dirty="0" err="1" smtClean="0"/>
              <a:t>variety</a:t>
            </a:r>
            <a:r>
              <a:rPr lang="fr-FR" dirty="0" smtClean="0"/>
              <a:t> of </a:t>
            </a:r>
            <a:r>
              <a:rPr lang="fr-FR" dirty="0" err="1" smtClean="0"/>
              <a:t>economic</a:t>
            </a:r>
            <a:r>
              <a:rPr lang="fr-FR" dirty="0" smtClean="0"/>
              <a:t> </a:t>
            </a:r>
            <a:r>
              <a:rPr lang="fr-FR" dirty="0" err="1" smtClean="0"/>
              <a:t>activities</a:t>
            </a:r>
            <a:endParaRPr lang="fr-FR" dirty="0" smtClean="0"/>
          </a:p>
          <a:p>
            <a:r>
              <a:rPr lang="fr-FR" dirty="0" err="1" smtClean="0"/>
              <a:t>Regional</a:t>
            </a:r>
            <a:r>
              <a:rPr lang="fr-FR" dirty="0" smtClean="0"/>
              <a:t> </a:t>
            </a:r>
            <a:r>
              <a:rPr lang="fr-FR" dirty="0" err="1" smtClean="0"/>
              <a:t>branching</a:t>
            </a:r>
            <a:endParaRPr lang="fr-FR" dirty="0" smtClean="0"/>
          </a:p>
          <a:p>
            <a:r>
              <a:rPr lang="fr-FR" dirty="0" smtClean="0"/>
              <a:t>New </a:t>
            </a:r>
            <a:r>
              <a:rPr lang="fr-FR" dirty="0" err="1" smtClean="0"/>
              <a:t>activities</a:t>
            </a:r>
            <a:r>
              <a:rPr lang="fr-FR" dirty="0" smtClean="0"/>
              <a:t> </a:t>
            </a:r>
            <a:r>
              <a:rPr lang="fr-FR" dirty="0" err="1" smtClean="0"/>
              <a:t>emerge</a:t>
            </a:r>
            <a:r>
              <a:rPr lang="fr-FR" dirty="0" smtClean="0"/>
              <a:t> out of the </a:t>
            </a:r>
            <a:r>
              <a:rPr lang="fr-FR" dirty="0" err="1" smtClean="0"/>
              <a:t>sectors</a:t>
            </a:r>
            <a:r>
              <a:rPr lang="fr-FR" dirty="0" smtClean="0"/>
              <a:t> in </a:t>
            </a:r>
            <a:r>
              <a:rPr lang="fr-FR" dirty="0" err="1" smtClean="0"/>
              <a:t>which</a:t>
            </a:r>
            <a:r>
              <a:rPr lang="fr-FR" dirty="0" smtClean="0"/>
              <a:t> the </a:t>
            </a:r>
            <a:r>
              <a:rPr lang="fr-FR" dirty="0" err="1" smtClean="0"/>
              <a:t>region</a:t>
            </a:r>
            <a:r>
              <a:rPr lang="fr-FR" dirty="0" smtClean="0"/>
              <a:t> </a:t>
            </a:r>
            <a:r>
              <a:rPr lang="fr-FR" dirty="0" err="1" smtClean="0"/>
              <a:t>is</a:t>
            </a:r>
            <a:r>
              <a:rPr lang="fr-FR" dirty="0" smtClean="0"/>
              <a:t> </a:t>
            </a:r>
            <a:r>
              <a:rPr lang="fr-FR" dirty="0" err="1" smtClean="0"/>
              <a:t>specialized</a:t>
            </a:r>
            <a:endParaRPr lang="fr-FR" dirty="0" smtClean="0"/>
          </a:p>
          <a:p>
            <a:r>
              <a:rPr lang="fr-FR" dirty="0" smtClean="0"/>
              <a:t>New </a:t>
            </a:r>
            <a:r>
              <a:rPr lang="fr-FR" dirty="0" err="1" smtClean="0"/>
              <a:t>activities</a:t>
            </a:r>
            <a:r>
              <a:rPr lang="fr-FR" dirty="0" smtClean="0"/>
              <a:t> </a:t>
            </a:r>
            <a:r>
              <a:rPr lang="fr-FR" dirty="0" err="1" smtClean="0"/>
              <a:t>related</a:t>
            </a:r>
            <a:r>
              <a:rPr lang="fr-FR" dirty="0" smtClean="0"/>
              <a:t> to </a:t>
            </a:r>
            <a:r>
              <a:rPr lang="fr-FR" dirty="0" err="1" smtClean="0"/>
              <a:t>those</a:t>
            </a:r>
            <a:r>
              <a:rPr lang="fr-FR" dirty="0" smtClean="0"/>
              <a:t> </a:t>
            </a:r>
            <a:r>
              <a:rPr lang="fr-FR" dirty="0" err="1" smtClean="0"/>
              <a:t>already</a:t>
            </a:r>
            <a:r>
              <a:rPr lang="fr-FR" dirty="0" smtClean="0"/>
              <a:t> in place are more </a:t>
            </a:r>
            <a:r>
              <a:rPr lang="fr-FR" dirty="0" err="1" smtClean="0"/>
              <a:t>likely</a:t>
            </a:r>
            <a:r>
              <a:rPr lang="fr-FR" dirty="0" smtClean="0"/>
              <a:t> to </a:t>
            </a:r>
            <a:r>
              <a:rPr lang="fr-FR" dirty="0" err="1" smtClean="0"/>
              <a:t>persist</a:t>
            </a:r>
            <a:r>
              <a:rPr lang="fr-FR" dirty="0" smtClean="0"/>
              <a:t> and to </a:t>
            </a:r>
            <a:r>
              <a:rPr lang="fr-FR" dirty="0" err="1" smtClean="0"/>
              <a:t>exert</a:t>
            </a:r>
            <a:r>
              <a:rPr lang="fr-FR" dirty="0" smtClean="0"/>
              <a:t> a </a:t>
            </a:r>
            <a:r>
              <a:rPr lang="fr-FR" dirty="0" err="1" smtClean="0"/>
              <a:t>significant</a:t>
            </a:r>
            <a:r>
              <a:rPr lang="fr-FR" dirty="0" smtClean="0"/>
              <a:t> effet on </a:t>
            </a:r>
            <a:r>
              <a:rPr lang="fr-FR" dirty="0" err="1" smtClean="0"/>
              <a:t>growth</a:t>
            </a:r>
            <a:r>
              <a:rPr lang="fr-FR" dirty="0" smtClean="0"/>
              <a:t> </a:t>
            </a:r>
            <a:r>
              <a:rPr lang="fr-FR" dirty="0" err="1" smtClean="0"/>
              <a:t>than</a:t>
            </a:r>
            <a:r>
              <a:rPr lang="fr-FR" dirty="0" smtClean="0"/>
              <a:t> </a:t>
            </a:r>
            <a:r>
              <a:rPr lang="fr-FR" dirty="0" err="1" smtClean="0"/>
              <a:t>unrelated</a:t>
            </a:r>
            <a:r>
              <a:rPr lang="fr-FR" dirty="0" smtClean="0"/>
              <a:t> </a:t>
            </a:r>
            <a:r>
              <a:rPr lang="fr-FR" dirty="0" err="1" smtClean="0"/>
              <a:t>activities</a:t>
            </a:r>
            <a:endParaRPr lang="fr-FR" dirty="0"/>
          </a:p>
        </p:txBody>
      </p:sp>
    </p:spTree>
    <p:extLst>
      <p:ext uri="{BB962C8B-B14F-4D97-AF65-F5344CB8AC3E}">
        <p14:creationId xmlns:p14="http://schemas.microsoft.com/office/powerpoint/2010/main" val="30084812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lstStyle/>
          <a:p>
            <a:r>
              <a:rPr lang="fr-FR" dirty="0" err="1" smtClean="0"/>
              <a:t>According</a:t>
            </a:r>
            <a:r>
              <a:rPr lang="fr-FR" dirty="0" smtClean="0"/>
              <a:t> to the EEG </a:t>
            </a:r>
            <a:r>
              <a:rPr lang="fr-FR" dirty="0" err="1" smtClean="0"/>
              <a:t>approach</a:t>
            </a:r>
            <a:r>
              <a:rPr lang="fr-FR" dirty="0" smtClean="0"/>
              <a:t>, </a:t>
            </a:r>
            <a:r>
              <a:rPr lang="fr-FR" dirty="0" err="1" smtClean="0"/>
              <a:t>novelty</a:t>
            </a:r>
            <a:r>
              <a:rPr lang="fr-FR" dirty="0" smtClean="0"/>
              <a:t> </a:t>
            </a:r>
            <a:r>
              <a:rPr lang="fr-FR" dirty="0" err="1" smtClean="0"/>
              <a:t>is</a:t>
            </a:r>
            <a:r>
              <a:rPr lang="fr-FR" dirty="0" smtClean="0"/>
              <a:t> </a:t>
            </a:r>
            <a:r>
              <a:rPr lang="fr-FR" dirty="0" err="1" smtClean="0"/>
              <a:t>brought</a:t>
            </a:r>
            <a:r>
              <a:rPr lang="fr-FR" dirty="0" smtClean="0"/>
              <a:t> about in the </a:t>
            </a:r>
            <a:r>
              <a:rPr lang="fr-FR" dirty="0" err="1" smtClean="0"/>
              <a:t>region</a:t>
            </a:r>
            <a:r>
              <a:rPr lang="fr-FR" dirty="0" smtClean="0"/>
              <a:t> </a:t>
            </a:r>
            <a:r>
              <a:rPr lang="fr-FR" dirty="0" err="1" smtClean="0"/>
              <a:t>through</a:t>
            </a:r>
            <a:r>
              <a:rPr lang="fr-FR" dirty="0" smtClean="0"/>
              <a:t> </a:t>
            </a:r>
            <a:r>
              <a:rPr lang="fr-FR" dirty="0" err="1" smtClean="0"/>
              <a:t>different</a:t>
            </a:r>
            <a:r>
              <a:rPr lang="fr-FR" dirty="0" smtClean="0"/>
              <a:t> </a:t>
            </a:r>
            <a:r>
              <a:rPr lang="fr-FR" dirty="0" err="1" smtClean="0"/>
              <a:t>channels</a:t>
            </a:r>
            <a:r>
              <a:rPr lang="fr-FR" dirty="0" smtClean="0"/>
              <a:t>:</a:t>
            </a:r>
          </a:p>
          <a:p>
            <a:pPr lvl="1"/>
            <a:r>
              <a:rPr lang="fr-FR" dirty="0" err="1" smtClean="0"/>
              <a:t>Spinoffs</a:t>
            </a:r>
            <a:endParaRPr lang="fr-FR" dirty="0" smtClean="0"/>
          </a:p>
          <a:p>
            <a:pPr lvl="1"/>
            <a:r>
              <a:rPr lang="fr-FR" dirty="0" smtClean="0"/>
              <a:t>Labour </a:t>
            </a:r>
            <a:r>
              <a:rPr lang="fr-FR" dirty="0" err="1" smtClean="0"/>
              <a:t>mobility</a:t>
            </a:r>
            <a:endParaRPr lang="fr-FR" dirty="0" smtClean="0"/>
          </a:p>
          <a:p>
            <a:pPr lvl="1"/>
            <a:r>
              <a:rPr lang="fr-FR" dirty="0" smtClean="0"/>
              <a:t>Network linkages</a:t>
            </a:r>
          </a:p>
          <a:p>
            <a:pPr lvl="1"/>
            <a:r>
              <a:rPr lang="fr-FR" dirty="0" smtClean="0"/>
              <a:t>Diversification of </a:t>
            </a:r>
            <a:r>
              <a:rPr lang="fr-FR" dirty="0" err="1" smtClean="0"/>
              <a:t>firms</a:t>
            </a:r>
            <a:r>
              <a:rPr lang="fr-FR" dirty="0" smtClean="0"/>
              <a:t> </a:t>
            </a:r>
            <a:endParaRPr lang="fr-FR" dirty="0"/>
          </a:p>
        </p:txBody>
      </p:sp>
    </p:spTree>
    <p:extLst>
      <p:ext uri="{BB962C8B-B14F-4D97-AF65-F5344CB8AC3E}">
        <p14:creationId xmlns:p14="http://schemas.microsoft.com/office/powerpoint/2010/main" val="12492353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Autofit/>
          </a:bodyPr>
          <a:lstStyle/>
          <a:p>
            <a:r>
              <a:rPr lang="en-US" sz="2300" dirty="0" smtClean="0"/>
              <a:t>the higher related variety in a region, the higher regional growth </a:t>
            </a:r>
          </a:p>
          <a:p>
            <a:r>
              <a:rPr lang="en-US" sz="2300" dirty="0" err="1" smtClean="0"/>
              <a:t>Frenken</a:t>
            </a:r>
            <a:r>
              <a:rPr lang="en-US" sz="2300" dirty="0" smtClean="0"/>
              <a:t> </a:t>
            </a:r>
            <a:r>
              <a:rPr lang="en-US" sz="2300" i="1" dirty="0" smtClean="0"/>
              <a:t>et al. </a:t>
            </a:r>
            <a:r>
              <a:rPr lang="en-US" sz="2300" dirty="0" smtClean="0"/>
              <a:t>(2007) for the Netherlands, confirmed by studies in other countries </a:t>
            </a:r>
          </a:p>
          <a:p>
            <a:r>
              <a:rPr lang="en-US" sz="2300" dirty="0" smtClean="0"/>
              <a:t>regional growth: may also depend on extra-regional knowledge flows</a:t>
            </a:r>
          </a:p>
          <a:p>
            <a:r>
              <a:rPr lang="en-US" sz="2300" dirty="0" err="1" smtClean="0"/>
              <a:t>Boschma</a:t>
            </a:r>
            <a:r>
              <a:rPr lang="en-US" sz="2300" dirty="0" smtClean="0"/>
              <a:t> and </a:t>
            </a:r>
            <a:r>
              <a:rPr lang="en-US" sz="2300" dirty="0" err="1" smtClean="0"/>
              <a:t>Iammarino</a:t>
            </a:r>
            <a:r>
              <a:rPr lang="en-US" sz="2300" dirty="0" smtClean="0"/>
              <a:t> 2009, </a:t>
            </a:r>
            <a:r>
              <a:rPr lang="en-US" sz="2300" i="1" dirty="0" smtClean="0"/>
              <a:t>Economic Geography</a:t>
            </a:r>
            <a:r>
              <a:rPr lang="en-US" sz="2300" dirty="0" smtClean="0"/>
              <a:t>,  study on related variety, trade linkages and regional growth in Italy </a:t>
            </a:r>
          </a:p>
          <a:p>
            <a:r>
              <a:rPr lang="en-US" sz="2300" dirty="0" smtClean="0"/>
              <a:t> inflows of extra-regional knowledge related (but not identical) to the knowledge base in a region do matter for regional growth </a:t>
            </a:r>
          </a:p>
          <a:p>
            <a:r>
              <a:rPr lang="en-US" sz="2300" dirty="0" smtClean="0"/>
              <a:t>this concerns new knowledge that can be understood and exploited by related sectors in the region and, thus, be transformed into regional growth </a:t>
            </a:r>
          </a:p>
        </p:txBody>
      </p:sp>
    </p:spTree>
    <p:extLst>
      <p:ext uri="{BB962C8B-B14F-4D97-AF65-F5344CB8AC3E}">
        <p14:creationId xmlns:p14="http://schemas.microsoft.com/office/powerpoint/2010/main" val="192397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en-US" dirty="0" smtClean="0"/>
              <a:t>through entrepreneurship, new industries emerge, but these do not start from scratch: relatedness is again crucial </a:t>
            </a:r>
          </a:p>
          <a:p>
            <a:r>
              <a:rPr lang="en-US" dirty="0" smtClean="0"/>
              <a:t>empirical study on the spatial evolution of British automobile sector 1895-1968 (</a:t>
            </a:r>
            <a:r>
              <a:rPr lang="en-US" dirty="0" err="1" smtClean="0"/>
              <a:t>Boschma</a:t>
            </a:r>
            <a:r>
              <a:rPr lang="en-US" dirty="0" smtClean="0"/>
              <a:t> and </a:t>
            </a:r>
            <a:r>
              <a:rPr lang="en-US" dirty="0" err="1" smtClean="0"/>
              <a:t>Wenting</a:t>
            </a:r>
            <a:r>
              <a:rPr lang="en-US" dirty="0" smtClean="0"/>
              <a:t>, </a:t>
            </a:r>
            <a:r>
              <a:rPr lang="en-US" i="1" dirty="0" smtClean="0"/>
              <a:t>Industrial and Corporate Change, </a:t>
            </a:r>
            <a:r>
              <a:rPr lang="en-US" dirty="0" smtClean="0"/>
              <a:t>2007 )</a:t>
            </a:r>
          </a:p>
          <a:p>
            <a:r>
              <a:rPr lang="en-US" dirty="0" smtClean="0"/>
              <a:t>related knowledge and skills are transferred from old sectors (engineering, cycle making, coach making) to the new (automobile) sector: this increased their survival rate, in comparison to other types of entrepreneurs </a:t>
            </a:r>
          </a:p>
          <a:p>
            <a:endParaRPr lang="fr-FR" dirty="0"/>
          </a:p>
        </p:txBody>
      </p:sp>
    </p:spTree>
    <p:extLst>
      <p:ext uri="{BB962C8B-B14F-4D97-AF65-F5344CB8AC3E}">
        <p14:creationId xmlns:p14="http://schemas.microsoft.com/office/powerpoint/2010/main" val="2769035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The </a:t>
            </a:r>
            <a:r>
              <a:rPr lang="fr-FR" dirty="0" err="1" smtClean="0"/>
              <a:t>creation</a:t>
            </a:r>
            <a:r>
              <a:rPr lang="fr-FR" dirty="0" smtClean="0"/>
              <a:t> of new </a:t>
            </a:r>
            <a:r>
              <a:rPr lang="fr-FR" dirty="0" err="1" smtClean="0"/>
              <a:t>firms</a:t>
            </a:r>
            <a:r>
              <a:rPr lang="fr-FR" dirty="0" smtClean="0"/>
              <a:t> </a:t>
            </a:r>
            <a:r>
              <a:rPr lang="fr-FR" dirty="0" err="1" smtClean="0"/>
              <a:t>is</a:t>
            </a:r>
            <a:r>
              <a:rPr lang="fr-FR" dirty="0" smtClean="0"/>
              <a:t> </a:t>
            </a:r>
            <a:r>
              <a:rPr lang="fr-FR" dirty="0" err="1" smtClean="0"/>
              <a:t>therefore</a:t>
            </a:r>
            <a:r>
              <a:rPr lang="fr-FR" dirty="0" smtClean="0"/>
              <a:t> </a:t>
            </a:r>
            <a:r>
              <a:rPr lang="fr-FR" dirty="0" err="1" smtClean="0"/>
              <a:t>shaped</a:t>
            </a:r>
            <a:r>
              <a:rPr lang="fr-FR" dirty="0" smtClean="0"/>
              <a:t> by the </a:t>
            </a:r>
            <a:r>
              <a:rPr lang="fr-FR" dirty="0" err="1" smtClean="0"/>
              <a:t>characteristics</a:t>
            </a:r>
            <a:r>
              <a:rPr lang="fr-FR" dirty="0" smtClean="0"/>
              <a:t> of the local </a:t>
            </a:r>
            <a:r>
              <a:rPr lang="fr-FR" dirty="0" err="1" smtClean="0"/>
              <a:t>economies</a:t>
            </a:r>
            <a:endParaRPr lang="fr-FR" dirty="0" smtClean="0"/>
          </a:p>
          <a:p>
            <a:r>
              <a:rPr lang="fr-FR" dirty="0" smtClean="0"/>
              <a:t>The EEG </a:t>
            </a:r>
            <a:r>
              <a:rPr lang="fr-FR" dirty="0" err="1" smtClean="0"/>
              <a:t>approach</a:t>
            </a:r>
            <a:r>
              <a:rPr lang="fr-FR" dirty="0" smtClean="0"/>
              <a:t> </a:t>
            </a:r>
            <a:r>
              <a:rPr lang="fr-FR" dirty="0" err="1" smtClean="0"/>
              <a:t>can</a:t>
            </a:r>
            <a:r>
              <a:rPr lang="fr-FR" dirty="0" smtClean="0"/>
              <a:t> </a:t>
            </a:r>
            <a:r>
              <a:rPr lang="fr-FR" dirty="0" err="1" smtClean="0"/>
              <a:t>be</a:t>
            </a:r>
            <a:r>
              <a:rPr lang="fr-FR" dirty="0" smtClean="0"/>
              <a:t> </a:t>
            </a:r>
            <a:r>
              <a:rPr lang="fr-FR" dirty="0" err="1" smtClean="0"/>
              <a:t>combined</a:t>
            </a:r>
            <a:r>
              <a:rPr lang="fr-FR" dirty="0" smtClean="0"/>
              <a:t> </a:t>
            </a:r>
            <a:r>
              <a:rPr lang="fr-FR" dirty="0" err="1" smtClean="0"/>
              <a:t>with</a:t>
            </a:r>
            <a:r>
              <a:rPr lang="fr-FR" dirty="0" smtClean="0"/>
              <a:t> the </a:t>
            </a:r>
            <a:r>
              <a:rPr lang="fr-FR" dirty="0" err="1" smtClean="0"/>
              <a:t>knowledge</a:t>
            </a:r>
            <a:r>
              <a:rPr lang="fr-FR" dirty="0" smtClean="0"/>
              <a:t> </a:t>
            </a:r>
            <a:r>
              <a:rPr lang="fr-FR" dirty="0" err="1" smtClean="0"/>
              <a:t>spillovers</a:t>
            </a:r>
            <a:r>
              <a:rPr lang="fr-FR" dirty="0" smtClean="0"/>
              <a:t> </a:t>
            </a:r>
            <a:r>
              <a:rPr lang="fr-FR" dirty="0" err="1" smtClean="0"/>
              <a:t>theory</a:t>
            </a:r>
            <a:r>
              <a:rPr lang="fr-FR" dirty="0" smtClean="0"/>
              <a:t> of </a:t>
            </a:r>
            <a:r>
              <a:rPr lang="fr-FR" dirty="0" err="1" smtClean="0"/>
              <a:t>entrepreneurship</a:t>
            </a:r>
            <a:r>
              <a:rPr lang="fr-FR" dirty="0" smtClean="0"/>
              <a:t> (KSTE) to </a:t>
            </a:r>
            <a:r>
              <a:rPr lang="fr-FR" dirty="0" err="1" smtClean="0"/>
              <a:t>deepen</a:t>
            </a:r>
            <a:r>
              <a:rPr lang="fr-FR" dirty="0" smtClean="0"/>
              <a:t> the </a:t>
            </a:r>
            <a:r>
              <a:rPr lang="fr-FR" dirty="0" err="1" smtClean="0"/>
              <a:t>understanding</a:t>
            </a:r>
            <a:r>
              <a:rPr lang="fr-FR" dirty="0" smtClean="0"/>
              <a:t> of the </a:t>
            </a:r>
            <a:r>
              <a:rPr lang="fr-FR" dirty="0" err="1" smtClean="0"/>
              <a:t>features</a:t>
            </a:r>
            <a:r>
              <a:rPr lang="fr-FR" dirty="0" smtClean="0"/>
              <a:t> of the local </a:t>
            </a:r>
            <a:r>
              <a:rPr lang="fr-FR" dirty="0" err="1" smtClean="0"/>
              <a:t>knowledge</a:t>
            </a:r>
            <a:r>
              <a:rPr lang="fr-FR" dirty="0" smtClean="0"/>
              <a:t> base </a:t>
            </a:r>
            <a:r>
              <a:rPr lang="fr-FR" dirty="0" err="1" smtClean="0"/>
              <a:t>which</a:t>
            </a:r>
            <a:r>
              <a:rPr lang="fr-FR" dirty="0" smtClean="0"/>
              <a:t> do </a:t>
            </a:r>
            <a:r>
              <a:rPr lang="fr-FR" dirty="0" err="1" smtClean="0"/>
              <a:t>matter</a:t>
            </a:r>
            <a:r>
              <a:rPr lang="fr-FR" dirty="0" smtClean="0"/>
              <a:t> </a:t>
            </a:r>
          </a:p>
          <a:p>
            <a:r>
              <a:rPr lang="fr-FR" dirty="0" err="1" smtClean="0"/>
              <a:t>Colombelli</a:t>
            </a:r>
            <a:r>
              <a:rPr lang="fr-FR" dirty="0" smtClean="0"/>
              <a:t> and </a:t>
            </a:r>
            <a:r>
              <a:rPr lang="fr-FR" dirty="0" err="1" smtClean="0"/>
              <a:t>Quatraro</a:t>
            </a:r>
            <a:r>
              <a:rPr lang="fr-FR" dirty="0" smtClean="0"/>
              <a:t> (2014, WP) </a:t>
            </a:r>
            <a:r>
              <a:rPr lang="fr-FR" dirty="0" err="1" smtClean="0"/>
              <a:t>analyze</a:t>
            </a:r>
            <a:r>
              <a:rPr lang="fr-FR" dirty="0" smtClean="0"/>
              <a:t> the </a:t>
            </a:r>
            <a:r>
              <a:rPr lang="fr-FR" dirty="0" err="1" smtClean="0"/>
              <a:t>link</a:t>
            </a:r>
            <a:r>
              <a:rPr lang="fr-FR" dirty="0" smtClean="0"/>
              <a:t> </a:t>
            </a:r>
            <a:r>
              <a:rPr lang="fr-FR" dirty="0" err="1" smtClean="0"/>
              <a:t>between</a:t>
            </a:r>
            <a:r>
              <a:rPr lang="fr-FR" dirty="0" smtClean="0"/>
              <a:t> the </a:t>
            </a:r>
            <a:r>
              <a:rPr lang="fr-FR" dirty="0" err="1" smtClean="0"/>
              <a:t>creation</a:t>
            </a:r>
            <a:r>
              <a:rPr lang="fr-FR" dirty="0" smtClean="0"/>
              <a:t> of new </a:t>
            </a:r>
            <a:r>
              <a:rPr lang="fr-FR" dirty="0" err="1" smtClean="0"/>
              <a:t>firms</a:t>
            </a:r>
            <a:r>
              <a:rPr lang="fr-FR" dirty="0" smtClean="0"/>
              <a:t> and the structure of </a:t>
            </a:r>
            <a:r>
              <a:rPr lang="fr-FR" dirty="0" err="1" smtClean="0"/>
              <a:t>knowledge</a:t>
            </a:r>
            <a:r>
              <a:rPr lang="fr-FR" dirty="0" smtClean="0"/>
              <a:t> base at the NUTS 3 </a:t>
            </a:r>
            <a:r>
              <a:rPr lang="fr-FR" dirty="0" err="1" smtClean="0"/>
              <a:t>level</a:t>
            </a:r>
            <a:r>
              <a:rPr lang="fr-FR" dirty="0" smtClean="0"/>
              <a:t> in </a:t>
            </a:r>
            <a:r>
              <a:rPr lang="fr-FR" dirty="0" err="1" smtClean="0"/>
              <a:t>Italy</a:t>
            </a:r>
            <a:endParaRPr lang="fr-FR" dirty="0"/>
          </a:p>
        </p:txBody>
      </p:sp>
    </p:spTree>
    <p:extLst>
      <p:ext uri="{BB962C8B-B14F-4D97-AF65-F5344CB8AC3E}">
        <p14:creationId xmlns:p14="http://schemas.microsoft.com/office/powerpoint/2010/main" val="3876400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sp>
        <p:nvSpPr>
          <p:cNvPr id="3" name="Segnaposto contenuto 2"/>
          <p:cNvSpPr>
            <a:spLocks noGrp="1"/>
          </p:cNvSpPr>
          <p:nvPr>
            <p:ph idx="1"/>
          </p:nvPr>
        </p:nvSpPr>
        <p:spPr/>
        <p:txBody>
          <a:bodyPr>
            <a:normAutofit/>
          </a:bodyPr>
          <a:lstStyle/>
          <a:p>
            <a:r>
              <a:rPr lang="fr-FR" dirty="0" smtClean="0"/>
              <a:t>The </a:t>
            </a:r>
            <a:r>
              <a:rPr lang="fr-FR" dirty="0" err="1" smtClean="0"/>
              <a:t>idea</a:t>
            </a:r>
            <a:r>
              <a:rPr lang="fr-FR" dirty="0" smtClean="0"/>
              <a:t> </a:t>
            </a:r>
            <a:r>
              <a:rPr lang="fr-FR" dirty="0" err="1" smtClean="0"/>
              <a:t>is</a:t>
            </a:r>
            <a:r>
              <a:rPr lang="fr-FR" dirty="0" smtClean="0"/>
              <a:t> </a:t>
            </a:r>
            <a:r>
              <a:rPr lang="fr-FR" dirty="0" err="1" smtClean="0"/>
              <a:t>that</a:t>
            </a:r>
            <a:r>
              <a:rPr lang="fr-FR" dirty="0" smtClean="0"/>
              <a:t> prospective entrepreneurs </a:t>
            </a:r>
            <a:r>
              <a:rPr lang="fr-FR" dirty="0" err="1" smtClean="0"/>
              <a:t>take</a:t>
            </a:r>
            <a:r>
              <a:rPr lang="fr-FR" dirty="0" smtClean="0"/>
              <a:t> </a:t>
            </a:r>
            <a:r>
              <a:rPr lang="fr-FR" dirty="0" err="1" smtClean="0"/>
              <a:t>advantage</a:t>
            </a:r>
            <a:r>
              <a:rPr lang="fr-FR" dirty="0" smtClean="0"/>
              <a:t> of </a:t>
            </a:r>
            <a:r>
              <a:rPr lang="fr-FR" dirty="0" err="1" smtClean="0"/>
              <a:t>unexploited</a:t>
            </a:r>
            <a:r>
              <a:rPr lang="fr-FR" dirty="0" smtClean="0"/>
              <a:t> </a:t>
            </a:r>
            <a:r>
              <a:rPr lang="fr-FR" dirty="0" err="1" smtClean="0"/>
              <a:t>knowledge</a:t>
            </a:r>
            <a:r>
              <a:rPr lang="fr-FR" dirty="0" smtClean="0"/>
              <a:t> </a:t>
            </a:r>
            <a:r>
              <a:rPr lang="fr-FR" dirty="0" err="1" smtClean="0"/>
              <a:t>available</a:t>
            </a:r>
            <a:r>
              <a:rPr lang="fr-FR" dirty="0" smtClean="0"/>
              <a:t> in the local </a:t>
            </a:r>
            <a:r>
              <a:rPr lang="fr-FR" dirty="0" err="1" smtClean="0"/>
              <a:t>environment</a:t>
            </a:r>
            <a:endParaRPr lang="fr-FR" dirty="0" smtClean="0"/>
          </a:p>
          <a:p>
            <a:r>
              <a:rPr lang="fr-FR" dirty="0" err="1" smtClean="0"/>
              <a:t>We</a:t>
            </a:r>
            <a:r>
              <a:rPr lang="fr-FR" dirty="0" smtClean="0"/>
              <a:t> </a:t>
            </a:r>
            <a:r>
              <a:rPr lang="fr-FR" dirty="0" err="1" smtClean="0"/>
              <a:t>raise</a:t>
            </a:r>
            <a:r>
              <a:rPr lang="fr-FR" dirty="0" smtClean="0"/>
              <a:t> the basic question as to </a:t>
            </a:r>
            <a:r>
              <a:rPr lang="fr-FR" dirty="0" err="1" smtClean="0"/>
              <a:t>what</a:t>
            </a:r>
            <a:r>
              <a:rPr lang="fr-FR" dirty="0" smtClean="0"/>
              <a:t> </a:t>
            </a:r>
            <a:r>
              <a:rPr lang="fr-FR" dirty="0" err="1" smtClean="0"/>
              <a:t>extent</a:t>
            </a:r>
            <a:r>
              <a:rPr lang="fr-FR" dirty="0" smtClean="0"/>
              <a:t> the </a:t>
            </a:r>
            <a:r>
              <a:rPr lang="fr-FR" dirty="0" err="1" smtClean="0"/>
              <a:t>creation</a:t>
            </a:r>
            <a:r>
              <a:rPr lang="fr-FR" dirty="0" smtClean="0"/>
              <a:t> of new </a:t>
            </a:r>
            <a:r>
              <a:rPr lang="fr-FR" dirty="0" err="1" smtClean="0"/>
              <a:t>firms</a:t>
            </a:r>
            <a:r>
              <a:rPr lang="fr-FR" dirty="0" smtClean="0"/>
              <a:t> </a:t>
            </a:r>
            <a:r>
              <a:rPr lang="fr-FR" dirty="0" err="1" smtClean="0"/>
              <a:t>is</a:t>
            </a:r>
            <a:r>
              <a:rPr lang="fr-FR" dirty="0" smtClean="0"/>
              <a:t> more </a:t>
            </a:r>
            <a:r>
              <a:rPr lang="fr-FR" dirty="0" err="1" smtClean="0"/>
              <a:t>likely</a:t>
            </a:r>
            <a:r>
              <a:rPr lang="fr-FR" dirty="0" smtClean="0"/>
              <a:t> to </a:t>
            </a:r>
            <a:r>
              <a:rPr lang="fr-FR" dirty="0" err="1" smtClean="0"/>
              <a:t>take</a:t>
            </a:r>
            <a:r>
              <a:rPr lang="fr-FR" dirty="0" smtClean="0"/>
              <a:t> </a:t>
            </a:r>
            <a:r>
              <a:rPr lang="fr-FR" dirty="0" err="1" smtClean="0"/>
              <a:t>advantage</a:t>
            </a:r>
            <a:r>
              <a:rPr lang="fr-FR" dirty="0" smtClean="0"/>
              <a:t> of exploitation or exploration phases</a:t>
            </a:r>
          </a:p>
          <a:p>
            <a:r>
              <a:rPr lang="fr-FR" dirty="0" smtClean="0"/>
              <a:t>The </a:t>
            </a:r>
            <a:r>
              <a:rPr lang="fr-FR" dirty="0" err="1" smtClean="0"/>
              <a:t>baseline</a:t>
            </a:r>
            <a:r>
              <a:rPr lang="fr-FR" dirty="0" smtClean="0"/>
              <a:t> </a:t>
            </a:r>
            <a:r>
              <a:rPr lang="fr-FR" dirty="0" err="1" smtClean="0"/>
              <a:t>equations</a:t>
            </a:r>
            <a:r>
              <a:rPr lang="fr-FR" dirty="0" smtClean="0"/>
              <a:t> to </a:t>
            </a:r>
            <a:r>
              <a:rPr lang="fr-FR" dirty="0" err="1" smtClean="0"/>
              <a:t>be</a:t>
            </a:r>
            <a:r>
              <a:rPr lang="fr-FR" dirty="0" smtClean="0"/>
              <a:t> </a:t>
            </a:r>
            <a:r>
              <a:rPr lang="fr-FR" dirty="0" err="1" smtClean="0"/>
              <a:t>estimated</a:t>
            </a:r>
            <a:r>
              <a:rPr lang="fr-FR" dirty="0" smtClean="0"/>
              <a:t> are:</a:t>
            </a:r>
          </a:p>
          <a:p>
            <a:r>
              <a:rPr lang="fr-FR" dirty="0" smtClean="0"/>
              <a:t> </a:t>
            </a:r>
            <a:endParaRPr lang="fr-FR" dirty="0"/>
          </a:p>
        </p:txBody>
      </p:sp>
      <p:sp>
        <p:nvSpPr>
          <p:cNvPr id="45058"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5060"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mc:AlternateContent xmlns:mc="http://schemas.openxmlformats.org/markup-compatibility/2006" xmlns:a14="http://schemas.microsoft.com/office/drawing/2010/main">
        <mc:Choice Requires="a14">
          <p:sp>
            <p:nvSpPr>
              <p:cNvPr id="4" name="Rectangle 3"/>
              <p:cNvSpPr/>
              <p:nvPr/>
            </p:nvSpPr>
            <p:spPr>
              <a:xfrm>
                <a:off x="-155735" y="4804803"/>
                <a:ext cx="10945216" cy="6885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fr-FR" sz="1600" i="1">
                              <a:latin typeface="Cambria Math"/>
                            </a:rPr>
                          </m:ctrlPr>
                        </m:sSubPr>
                        <m:e>
                          <m:r>
                            <a:rPr lang="en-GB" sz="1600" i="1">
                              <a:latin typeface="Cambria Math"/>
                            </a:rPr>
                            <m:t>𝑁𝐸𝑊𝐹𝐼𝑅𝑀</m:t>
                          </m:r>
                        </m:e>
                        <m:sub>
                          <m:r>
                            <a:rPr lang="en-GB" sz="1600" i="1">
                              <a:latin typeface="Cambria Math"/>
                            </a:rPr>
                            <m:t>𝑖</m:t>
                          </m:r>
                          <m:r>
                            <a:rPr lang="en-GB" sz="1600" i="1">
                              <a:latin typeface="Cambria Math"/>
                            </a:rPr>
                            <m:t>,</m:t>
                          </m:r>
                          <m:r>
                            <a:rPr lang="en-GB" sz="1600" i="1">
                              <a:latin typeface="Cambria Math"/>
                            </a:rPr>
                            <m:t>𝑡</m:t>
                          </m:r>
                        </m:sub>
                      </m:sSub>
                      <m:r>
                        <a:rPr lang="en-GB" sz="1600" i="1">
                          <a:latin typeface="Cambria Math"/>
                        </a:rPr>
                        <m:t>=</m:t>
                      </m:r>
                      <m:r>
                        <m:rPr>
                          <m:sty m:val="p"/>
                        </m:rPr>
                        <a:rPr lang="en-GB" sz="1600">
                          <a:latin typeface="Cambria Math"/>
                        </a:rPr>
                        <m:t>exp</m:t>
                      </m:r>
                      <m:r>
                        <a:rPr lang="en-GB" sz="1600" i="1" smtClean="0">
                          <a:latin typeface="Cambria Math"/>
                        </a:rPr>
                        <m:t> </m:t>
                      </m:r>
                      <m:r>
                        <a:rPr lang="en-GB" sz="1600" i="1">
                          <a:latin typeface="Cambria Math"/>
                        </a:rPr>
                        <m:t>(</m:t>
                      </m:r>
                      <m:r>
                        <a:rPr lang="en-GB" sz="1600" i="1">
                          <a:latin typeface="Cambria Math"/>
                        </a:rPr>
                        <m:t>𝑎</m:t>
                      </m:r>
                      <m:r>
                        <a:rPr lang="en-GB" sz="1600" i="1">
                          <a:latin typeface="Cambria Math"/>
                        </a:rPr>
                        <m:t>+</m:t>
                      </m:r>
                      <m:sSub>
                        <m:sSubPr>
                          <m:ctrlPr>
                            <a:rPr lang="fr-FR" sz="1600" i="1">
                              <a:latin typeface="Cambria Math"/>
                            </a:rPr>
                          </m:ctrlPr>
                        </m:sSubPr>
                        <m:e>
                          <m:r>
                            <a:rPr lang="en-GB" sz="1600" i="1">
                              <a:latin typeface="Cambria Math"/>
                            </a:rPr>
                            <m:t>𝛽</m:t>
                          </m:r>
                        </m:e>
                        <m:sub>
                          <m:r>
                            <a:rPr lang="en-GB" sz="1600" i="1">
                              <a:latin typeface="Cambria Math"/>
                            </a:rPr>
                            <m:t>2</m:t>
                          </m:r>
                        </m:sub>
                      </m:sSub>
                      <m:sSub>
                        <m:sSubPr>
                          <m:ctrlPr>
                            <a:rPr lang="fr-FR" sz="1600" i="1">
                              <a:latin typeface="Cambria Math"/>
                            </a:rPr>
                          </m:ctrlPr>
                        </m:sSubPr>
                        <m:e>
                          <m:r>
                            <a:rPr lang="en-GB" sz="1600" i="1">
                              <a:latin typeface="Cambria Math"/>
                            </a:rPr>
                            <m:t>𝐶𝑂𝐻</m:t>
                          </m:r>
                        </m:e>
                        <m:sub>
                          <m:r>
                            <a:rPr lang="en-GB" sz="1600" i="1">
                              <a:latin typeface="Cambria Math"/>
                            </a:rPr>
                            <m:t>𝑖</m:t>
                          </m:r>
                          <m:r>
                            <a:rPr lang="en-GB" sz="1600" i="1">
                              <a:latin typeface="Cambria Math"/>
                            </a:rPr>
                            <m:t>,</m:t>
                          </m:r>
                          <m:r>
                            <a:rPr lang="en-GB" sz="1600" i="1">
                              <a:latin typeface="Cambria Math"/>
                            </a:rPr>
                            <m:t>𝑡</m:t>
                          </m:r>
                          <m:r>
                            <a:rPr lang="en-GB" sz="1600" i="1">
                              <a:latin typeface="Cambria Math"/>
                            </a:rPr>
                            <m:t>−3</m:t>
                          </m:r>
                        </m:sub>
                      </m:sSub>
                      <m:r>
                        <a:rPr lang="en-GB" sz="1600" i="1">
                          <a:latin typeface="Cambria Math"/>
                        </a:rPr>
                        <m:t>+</m:t>
                      </m:r>
                      <m:sSub>
                        <m:sSubPr>
                          <m:ctrlPr>
                            <a:rPr lang="fr-FR" sz="1600" i="1">
                              <a:latin typeface="Cambria Math"/>
                            </a:rPr>
                          </m:ctrlPr>
                        </m:sSubPr>
                        <m:e>
                          <m:r>
                            <a:rPr lang="en-GB" sz="1600" i="1">
                              <a:latin typeface="Cambria Math"/>
                            </a:rPr>
                            <m:t>𝛽</m:t>
                          </m:r>
                        </m:e>
                        <m:sub>
                          <m:r>
                            <a:rPr lang="en-GB" sz="1600" i="1">
                              <a:latin typeface="Cambria Math"/>
                            </a:rPr>
                            <m:t>3</m:t>
                          </m:r>
                        </m:sub>
                      </m:sSub>
                      <m:sSub>
                        <m:sSubPr>
                          <m:ctrlPr>
                            <a:rPr lang="fr-FR" sz="1600" i="1">
                              <a:latin typeface="Cambria Math"/>
                            </a:rPr>
                          </m:ctrlPr>
                        </m:sSubPr>
                        <m:e>
                          <m:r>
                            <a:rPr lang="en-GB" sz="1600" i="1">
                              <a:latin typeface="Cambria Math"/>
                            </a:rPr>
                            <m:t>𝐶𝐷</m:t>
                          </m:r>
                        </m:e>
                        <m:sub>
                          <m:r>
                            <a:rPr lang="en-GB" sz="1600" i="1">
                              <a:latin typeface="Cambria Math"/>
                            </a:rPr>
                            <m:t>𝑖</m:t>
                          </m:r>
                          <m:r>
                            <a:rPr lang="en-GB" sz="1600" i="1">
                              <a:latin typeface="Cambria Math"/>
                            </a:rPr>
                            <m:t>,</m:t>
                          </m:r>
                          <m:r>
                            <a:rPr lang="en-GB" sz="1600" i="1">
                              <a:latin typeface="Cambria Math"/>
                            </a:rPr>
                            <m:t>𝑡</m:t>
                          </m:r>
                          <m:r>
                            <a:rPr lang="en-GB" sz="1600" i="1">
                              <a:latin typeface="Cambria Math"/>
                            </a:rPr>
                            <m:t>−3</m:t>
                          </m:r>
                        </m:sub>
                      </m:sSub>
                      <m:r>
                        <a:rPr lang="en-GB" sz="1600" i="1">
                          <a:latin typeface="Cambria Math"/>
                        </a:rPr>
                        <m:t>+</m:t>
                      </m:r>
                      <m:sSub>
                        <m:sSubPr>
                          <m:ctrlPr>
                            <a:rPr lang="fr-FR" sz="1600" i="1">
                              <a:latin typeface="Cambria Math"/>
                            </a:rPr>
                          </m:ctrlPr>
                        </m:sSubPr>
                        <m:e>
                          <m:r>
                            <a:rPr lang="en-GB" sz="1600" i="1">
                              <a:latin typeface="Cambria Math"/>
                            </a:rPr>
                            <m:t>𝛽</m:t>
                          </m:r>
                        </m:e>
                        <m:sub>
                          <m:r>
                            <a:rPr lang="en-GB" sz="1600" i="1">
                              <a:latin typeface="Cambria Math"/>
                            </a:rPr>
                            <m:t>4</m:t>
                          </m:r>
                        </m:sub>
                      </m:sSub>
                      <m:sSub>
                        <m:sSubPr>
                          <m:ctrlPr>
                            <a:rPr lang="fr-FR" sz="1600" i="1">
                              <a:latin typeface="Cambria Math"/>
                            </a:rPr>
                          </m:ctrlPr>
                        </m:sSubPr>
                        <m:e>
                          <m:r>
                            <a:rPr lang="en-GB" sz="1600" i="1">
                              <a:latin typeface="Cambria Math"/>
                            </a:rPr>
                            <m:t>𝐾𝑉</m:t>
                          </m:r>
                        </m:e>
                        <m:sub>
                          <m:r>
                            <a:rPr lang="en-GB" sz="1600" i="1">
                              <a:latin typeface="Cambria Math"/>
                            </a:rPr>
                            <m:t>𝑖</m:t>
                          </m:r>
                          <m:r>
                            <a:rPr lang="en-GB" sz="1600" i="1">
                              <a:latin typeface="Cambria Math"/>
                            </a:rPr>
                            <m:t>,</m:t>
                          </m:r>
                          <m:r>
                            <a:rPr lang="en-GB" sz="1600" i="1">
                              <a:latin typeface="Cambria Math"/>
                            </a:rPr>
                            <m:t>𝑡</m:t>
                          </m:r>
                          <m:r>
                            <a:rPr lang="en-GB" sz="1600" i="1">
                              <a:latin typeface="Cambria Math"/>
                            </a:rPr>
                            <m:t>−3</m:t>
                          </m:r>
                        </m:sub>
                      </m:sSub>
                      <m:r>
                        <a:rPr lang="en-GB" sz="1600" i="1">
                          <a:latin typeface="Cambria Math"/>
                        </a:rPr>
                        <m:t>+</m:t>
                      </m:r>
                      <m:r>
                        <a:rPr lang="en-GB" sz="1600" b="1" i="1">
                          <a:latin typeface="Cambria Math"/>
                        </a:rPr>
                        <m:t>𝒁</m:t>
                      </m:r>
                      <m:r>
                        <a:rPr lang="en-GB" sz="1600" i="1">
                          <a:latin typeface="Cambria Math"/>
                        </a:rPr>
                        <m:t>𝛾</m:t>
                      </m:r>
                      <m:r>
                        <a:rPr lang="en-GB" sz="1600" i="1">
                          <a:latin typeface="Cambria Math"/>
                        </a:rPr>
                        <m:t>+</m:t>
                      </m:r>
                      <m:sSub>
                        <m:sSubPr>
                          <m:ctrlPr>
                            <a:rPr lang="fr-FR" sz="1600" i="1">
                              <a:latin typeface="Cambria Math"/>
                            </a:rPr>
                          </m:ctrlPr>
                        </m:sSubPr>
                        <m:e>
                          <m:r>
                            <a:rPr lang="en-GB" sz="1600" i="1">
                              <a:latin typeface="Cambria Math"/>
                            </a:rPr>
                            <m:t>𝜌</m:t>
                          </m:r>
                        </m:e>
                        <m:sub>
                          <m:r>
                            <a:rPr lang="en-GB" sz="1600" i="1">
                              <a:latin typeface="Cambria Math"/>
                            </a:rPr>
                            <m:t>𝑖</m:t>
                          </m:r>
                        </m:sub>
                      </m:sSub>
                      <m:r>
                        <a:rPr lang="en-GB" sz="1600" i="1">
                          <a:latin typeface="Cambria Math"/>
                        </a:rPr>
                        <m:t>+</m:t>
                      </m:r>
                      <m:nary>
                        <m:naryPr>
                          <m:chr m:val="∑"/>
                          <m:limLoc m:val="undOvr"/>
                          <m:subHide m:val="on"/>
                          <m:supHide m:val="on"/>
                          <m:ctrlPr>
                            <a:rPr lang="fr-FR" sz="1600" i="1">
                              <a:latin typeface="Cambria Math"/>
                            </a:rPr>
                          </m:ctrlPr>
                        </m:naryPr>
                        <m:sub/>
                        <m:sup/>
                        <m:e>
                          <m:r>
                            <a:rPr lang="en-GB" sz="1600" i="1">
                              <a:latin typeface="Cambria Math"/>
                            </a:rPr>
                            <m:t>𝜓</m:t>
                          </m:r>
                          <m:r>
                            <a:rPr lang="en-GB" sz="1600" i="1">
                              <a:latin typeface="Cambria Math"/>
                            </a:rPr>
                            <m:t>𝑡</m:t>
                          </m:r>
                        </m:e>
                      </m:nary>
                      <m:r>
                        <a:rPr lang="en-GB" sz="1600" i="1">
                          <a:latin typeface="Cambria Math"/>
                        </a:rPr>
                        <m:t>+</m:t>
                      </m:r>
                      <m:sSub>
                        <m:sSubPr>
                          <m:ctrlPr>
                            <a:rPr lang="fr-FR" sz="1600" i="1">
                              <a:latin typeface="Cambria Math"/>
                            </a:rPr>
                          </m:ctrlPr>
                        </m:sSubPr>
                        <m:e>
                          <m:r>
                            <a:rPr lang="en-GB" sz="1600" i="1">
                              <a:latin typeface="Cambria Math"/>
                            </a:rPr>
                            <m:t>𝜀</m:t>
                          </m:r>
                        </m:e>
                        <m:sub>
                          <m:r>
                            <a:rPr lang="en-GB" sz="1600" i="1">
                              <a:latin typeface="Cambria Math"/>
                            </a:rPr>
                            <m:t>𝑖</m:t>
                          </m:r>
                          <m:r>
                            <a:rPr lang="en-GB" sz="1600" i="1">
                              <a:latin typeface="Cambria Math"/>
                            </a:rPr>
                            <m:t>,</m:t>
                          </m:r>
                          <m:r>
                            <a:rPr lang="en-GB" sz="1600" i="1">
                              <a:latin typeface="Cambria Math"/>
                            </a:rPr>
                            <m:t>𝑡</m:t>
                          </m:r>
                        </m:sub>
                      </m:sSub>
                      <m:r>
                        <a:rPr lang="en-GB" sz="1600" i="1">
                          <a:latin typeface="Cambria Math"/>
                        </a:rPr>
                        <m:t>)</m:t>
                      </m:r>
                    </m:oMath>
                  </m:oMathPara>
                </a14:m>
                <a:endParaRPr lang="fr-FR" sz="1600" dirty="0"/>
              </a:p>
            </p:txBody>
          </p:sp>
        </mc:Choice>
        <mc:Fallback xmlns="">
          <p:sp>
            <p:nvSpPr>
              <p:cNvPr id="4" name="Rectangle 3"/>
              <p:cNvSpPr>
                <a:spLocks noRot="1" noChangeAspect="1" noMove="1" noResize="1" noEditPoints="1" noAdjustHandles="1" noChangeArrowheads="1" noChangeShapeType="1" noTextEdit="1"/>
              </p:cNvSpPr>
              <p:nvPr/>
            </p:nvSpPr>
            <p:spPr>
              <a:xfrm>
                <a:off x="-155735" y="4804803"/>
                <a:ext cx="10945216" cy="688586"/>
              </a:xfrm>
              <a:prstGeom prst="rect">
                <a:avLst/>
              </a:prstGeom>
              <a:blipFill rotWithShape="1">
                <a:blip r:embed="rId2"/>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12703" y="4305319"/>
                <a:ext cx="9144000" cy="6885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fr-FR" sz="1600" i="1">
                              <a:latin typeface="Cambria Math"/>
                            </a:rPr>
                          </m:ctrlPr>
                        </m:sSubPr>
                        <m:e>
                          <m:r>
                            <a:rPr lang="en-GB" sz="1600" i="1">
                              <a:latin typeface="Cambria Math"/>
                            </a:rPr>
                            <m:t>𝑁𝐸𝑊𝐹𝐼𝑅𝑀</m:t>
                          </m:r>
                        </m:e>
                        <m:sub>
                          <m:r>
                            <a:rPr lang="en-GB" sz="1600" i="1">
                              <a:latin typeface="Cambria Math"/>
                            </a:rPr>
                            <m:t>𝑖</m:t>
                          </m:r>
                          <m:r>
                            <a:rPr lang="en-GB" sz="1600" i="1">
                              <a:latin typeface="Cambria Math"/>
                            </a:rPr>
                            <m:t>,</m:t>
                          </m:r>
                          <m:r>
                            <a:rPr lang="en-GB" sz="1600" i="1">
                              <a:latin typeface="Cambria Math"/>
                            </a:rPr>
                            <m:t>𝑡</m:t>
                          </m:r>
                        </m:sub>
                      </m:sSub>
                      <m:r>
                        <a:rPr lang="en-GB" sz="1600" i="1">
                          <a:latin typeface="Cambria Math"/>
                        </a:rPr>
                        <m:t>=</m:t>
                      </m:r>
                      <m:r>
                        <m:rPr>
                          <m:sty m:val="p"/>
                        </m:rPr>
                        <a:rPr lang="en-GB" sz="1600">
                          <a:latin typeface="Cambria Math"/>
                        </a:rPr>
                        <m:t>exp</m:t>
                      </m:r>
                      <m:r>
                        <a:rPr lang="en-GB" sz="1600" i="1" smtClean="0">
                          <a:latin typeface="Cambria Math"/>
                        </a:rPr>
                        <m:t> </m:t>
                      </m:r>
                      <m:r>
                        <a:rPr lang="en-GB" sz="1600" i="1">
                          <a:latin typeface="Cambria Math"/>
                        </a:rPr>
                        <m:t>(</m:t>
                      </m:r>
                      <m:r>
                        <a:rPr lang="en-GB" sz="1600" i="1">
                          <a:latin typeface="Cambria Math"/>
                        </a:rPr>
                        <m:t>𝑎</m:t>
                      </m:r>
                      <m:r>
                        <a:rPr lang="en-GB" sz="1600" i="1">
                          <a:latin typeface="Cambria Math"/>
                        </a:rPr>
                        <m:t>+</m:t>
                      </m:r>
                      <m:sSub>
                        <m:sSubPr>
                          <m:ctrlPr>
                            <a:rPr lang="fr-FR" sz="1600" i="1">
                              <a:latin typeface="Cambria Math"/>
                            </a:rPr>
                          </m:ctrlPr>
                        </m:sSubPr>
                        <m:e>
                          <m:r>
                            <a:rPr lang="en-GB" sz="1600" i="1">
                              <a:latin typeface="Cambria Math"/>
                            </a:rPr>
                            <m:t>𝛽</m:t>
                          </m:r>
                        </m:e>
                        <m:sub>
                          <m:r>
                            <a:rPr lang="en-GB" sz="1600" i="1">
                              <a:latin typeface="Cambria Math"/>
                            </a:rPr>
                            <m:t>1</m:t>
                          </m:r>
                        </m:sub>
                      </m:sSub>
                      <m:sSub>
                        <m:sSubPr>
                          <m:ctrlPr>
                            <a:rPr lang="fr-FR" sz="1600" i="1">
                              <a:latin typeface="Cambria Math"/>
                            </a:rPr>
                          </m:ctrlPr>
                        </m:sSubPr>
                        <m:e>
                          <m:r>
                            <a:rPr lang="en-GB" sz="1600" i="1">
                              <a:latin typeface="Cambria Math"/>
                            </a:rPr>
                            <m:t>𝐾𝑆𝑇𝑂𝐶𝐾</m:t>
                          </m:r>
                        </m:e>
                        <m:sub>
                          <m:r>
                            <a:rPr lang="en-GB" sz="1600" i="1">
                              <a:latin typeface="Cambria Math"/>
                            </a:rPr>
                            <m:t>𝑖</m:t>
                          </m:r>
                          <m:r>
                            <a:rPr lang="en-GB" sz="1600" i="1">
                              <a:latin typeface="Cambria Math"/>
                            </a:rPr>
                            <m:t>,</m:t>
                          </m:r>
                          <m:r>
                            <a:rPr lang="en-GB" sz="1600" i="1">
                              <a:latin typeface="Cambria Math"/>
                            </a:rPr>
                            <m:t>𝑡</m:t>
                          </m:r>
                          <m:r>
                            <a:rPr lang="en-GB" sz="1600" i="1">
                              <a:latin typeface="Cambria Math"/>
                            </a:rPr>
                            <m:t>−3</m:t>
                          </m:r>
                        </m:sub>
                      </m:sSub>
                      <m:r>
                        <a:rPr lang="en-GB" sz="1600" i="1">
                          <a:latin typeface="Cambria Math"/>
                        </a:rPr>
                        <m:t>+</m:t>
                      </m:r>
                      <m:r>
                        <a:rPr lang="en-GB" sz="1600" b="1" i="1">
                          <a:latin typeface="Cambria Math"/>
                        </a:rPr>
                        <m:t>𝒁</m:t>
                      </m:r>
                      <m:r>
                        <a:rPr lang="en-GB" sz="1600" i="1">
                          <a:latin typeface="Cambria Math"/>
                        </a:rPr>
                        <m:t>𝛾</m:t>
                      </m:r>
                      <m:r>
                        <a:rPr lang="en-GB" sz="1600" i="1">
                          <a:latin typeface="Cambria Math"/>
                        </a:rPr>
                        <m:t>+</m:t>
                      </m:r>
                      <m:sSub>
                        <m:sSubPr>
                          <m:ctrlPr>
                            <a:rPr lang="fr-FR" sz="1600" i="1">
                              <a:latin typeface="Cambria Math"/>
                            </a:rPr>
                          </m:ctrlPr>
                        </m:sSubPr>
                        <m:e>
                          <m:r>
                            <a:rPr lang="en-GB" sz="1600" i="1">
                              <a:latin typeface="Cambria Math"/>
                            </a:rPr>
                            <m:t>𝜌</m:t>
                          </m:r>
                        </m:e>
                        <m:sub>
                          <m:r>
                            <a:rPr lang="en-GB" sz="1600" i="1">
                              <a:latin typeface="Cambria Math"/>
                            </a:rPr>
                            <m:t>𝑖</m:t>
                          </m:r>
                        </m:sub>
                      </m:sSub>
                      <m:r>
                        <a:rPr lang="en-GB" sz="1600" i="1">
                          <a:latin typeface="Cambria Math"/>
                        </a:rPr>
                        <m:t>+</m:t>
                      </m:r>
                      <m:nary>
                        <m:naryPr>
                          <m:chr m:val="∑"/>
                          <m:limLoc m:val="undOvr"/>
                          <m:subHide m:val="on"/>
                          <m:supHide m:val="on"/>
                          <m:ctrlPr>
                            <a:rPr lang="fr-FR" sz="1600" i="1">
                              <a:latin typeface="Cambria Math"/>
                            </a:rPr>
                          </m:ctrlPr>
                        </m:naryPr>
                        <m:sub/>
                        <m:sup/>
                        <m:e>
                          <m:r>
                            <a:rPr lang="en-GB" sz="1600" i="1">
                              <a:latin typeface="Cambria Math"/>
                            </a:rPr>
                            <m:t>𝜓</m:t>
                          </m:r>
                          <m:r>
                            <a:rPr lang="en-GB" sz="1600" i="1">
                              <a:latin typeface="Cambria Math"/>
                            </a:rPr>
                            <m:t>𝑡</m:t>
                          </m:r>
                        </m:e>
                      </m:nary>
                      <m:r>
                        <a:rPr lang="en-GB" sz="1600" i="1">
                          <a:latin typeface="Cambria Math"/>
                        </a:rPr>
                        <m:t>+</m:t>
                      </m:r>
                      <m:sSub>
                        <m:sSubPr>
                          <m:ctrlPr>
                            <a:rPr lang="fr-FR" sz="1600" i="1">
                              <a:latin typeface="Cambria Math"/>
                            </a:rPr>
                          </m:ctrlPr>
                        </m:sSubPr>
                        <m:e>
                          <m:r>
                            <a:rPr lang="en-GB" sz="1600" i="1">
                              <a:latin typeface="Cambria Math"/>
                            </a:rPr>
                            <m:t>𝜀</m:t>
                          </m:r>
                        </m:e>
                        <m:sub>
                          <m:r>
                            <a:rPr lang="en-GB" sz="1600" i="1">
                              <a:latin typeface="Cambria Math"/>
                            </a:rPr>
                            <m:t>𝑖</m:t>
                          </m:r>
                          <m:r>
                            <a:rPr lang="en-GB" sz="1600" i="1">
                              <a:latin typeface="Cambria Math"/>
                            </a:rPr>
                            <m:t>,</m:t>
                          </m:r>
                          <m:r>
                            <a:rPr lang="en-GB" sz="1600" i="1">
                              <a:latin typeface="Cambria Math"/>
                            </a:rPr>
                            <m:t>𝑡</m:t>
                          </m:r>
                        </m:sub>
                      </m:sSub>
                      <m:r>
                        <a:rPr lang="en-GB" sz="1600" i="1">
                          <a:latin typeface="Cambria Math"/>
                        </a:rPr>
                        <m:t>)</m:t>
                      </m:r>
                    </m:oMath>
                  </m:oMathPara>
                </a14:m>
                <a:endParaRPr lang="fr-FR" sz="1600" dirty="0"/>
              </a:p>
            </p:txBody>
          </p:sp>
        </mc:Choice>
        <mc:Fallback xmlns="">
          <p:sp>
            <p:nvSpPr>
              <p:cNvPr id="5" name="Rectangle 4"/>
              <p:cNvSpPr>
                <a:spLocks noRot="1" noChangeAspect="1" noMove="1" noResize="1" noEditPoints="1" noAdjustHandles="1" noChangeArrowheads="1" noChangeShapeType="1" noTextEdit="1"/>
              </p:cNvSpPr>
              <p:nvPr/>
            </p:nvSpPr>
            <p:spPr>
              <a:xfrm>
                <a:off x="-112703" y="4305319"/>
                <a:ext cx="9144000" cy="688586"/>
              </a:xfrm>
              <a:prstGeom prst="rect">
                <a:avLst/>
              </a:prstGeom>
              <a:blipFill rotWithShape="1">
                <a:blip r:embed="rId3"/>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657613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5017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6368"/>
          <a:stretch/>
        </p:blipFill>
        <p:spPr bwMode="auto">
          <a:xfrm>
            <a:off x="1487486" y="1484784"/>
            <a:ext cx="8975189" cy="53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0610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Innovation and Regional Growth</a:t>
            </a:r>
            <a:endParaRPr lang="fr-FR" dirty="0"/>
          </a:p>
        </p:txBody>
      </p:sp>
      <p:sp>
        <p:nvSpPr>
          <p:cNvPr id="3" name="Content Placeholder 2"/>
          <p:cNvSpPr>
            <a:spLocks noGrp="1"/>
          </p:cNvSpPr>
          <p:nvPr>
            <p:ph idx="1"/>
          </p:nvPr>
        </p:nvSpPr>
        <p:spPr/>
        <p:txBody>
          <a:bodyPr>
            <a:normAutofit/>
          </a:bodyPr>
          <a:lstStyle/>
          <a:p>
            <a:r>
              <a:rPr lang="en-GB" dirty="0"/>
              <a:t>Spatial dependence may affect the dynamics of new firm creation (</a:t>
            </a:r>
            <a:r>
              <a:rPr lang="en-GB" dirty="0" err="1"/>
              <a:t>Andersson</a:t>
            </a:r>
            <a:r>
              <a:rPr lang="en-GB" dirty="0"/>
              <a:t>, 2005; Plummer, 2010). </a:t>
            </a:r>
            <a:endParaRPr lang="en-GB" dirty="0" smtClean="0"/>
          </a:p>
          <a:p>
            <a:r>
              <a:rPr lang="en-GB" dirty="0"/>
              <a:t>Former treatment of spatial econometric issues can be found in </a:t>
            </a:r>
            <a:r>
              <a:rPr lang="en-GB" dirty="0" err="1"/>
              <a:t>Anselin</a:t>
            </a:r>
            <a:r>
              <a:rPr lang="en-GB" dirty="0"/>
              <a:t> (1988), subsequently extended by Le Sage (1999</a:t>
            </a:r>
            <a:r>
              <a:rPr lang="en-GB" dirty="0" smtClean="0"/>
              <a:t>).</a:t>
            </a:r>
          </a:p>
          <a:p>
            <a:r>
              <a:rPr lang="en-GB" dirty="0"/>
              <a:t>There are different ways to cope with this </a:t>
            </a:r>
            <a:r>
              <a:rPr lang="en-GB" dirty="0" smtClean="0"/>
              <a:t>issue:</a:t>
            </a:r>
          </a:p>
          <a:p>
            <a:pPr lvl="1"/>
            <a:r>
              <a:rPr lang="en-GB" dirty="0"/>
              <a:t>one may apply spatial filters to the sample data, so as to remove the spatial structure and then apply traditional estimation techniques. </a:t>
            </a:r>
            <a:endParaRPr lang="en-GB" dirty="0" smtClean="0"/>
          </a:p>
          <a:p>
            <a:pPr lvl="1"/>
            <a:r>
              <a:rPr lang="en-GB" dirty="0" smtClean="0"/>
              <a:t>Second</a:t>
            </a:r>
            <a:r>
              <a:rPr lang="en-GB" dirty="0"/>
              <a:t>, the relationship can be reframed by using different kinds of models for panel data</a:t>
            </a:r>
            <a:endParaRPr lang="fr-FR" dirty="0"/>
          </a:p>
        </p:txBody>
      </p:sp>
    </p:spTree>
    <p:extLst>
      <p:ext uri="{BB962C8B-B14F-4D97-AF65-F5344CB8AC3E}">
        <p14:creationId xmlns:p14="http://schemas.microsoft.com/office/powerpoint/2010/main" val="9775833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Innovation and Regional Growth</a:t>
            </a:r>
            <a:endParaRPr lang="fr-FR" dirty="0"/>
          </a:p>
        </p:txBody>
      </p:sp>
      <p:sp>
        <p:nvSpPr>
          <p:cNvPr id="3" name="Content Placeholder 2"/>
          <p:cNvSpPr>
            <a:spLocks noGrp="1"/>
          </p:cNvSpPr>
          <p:nvPr>
            <p:ph idx="1"/>
          </p:nvPr>
        </p:nvSpPr>
        <p:spPr/>
        <p:txBody>
          <a:bodyPr>
            <a:normAutofit/>
          </a:bodyPr>
          <a:lstStyle/>
          <a:p>
            <a:r>
              <a:rPr lang="en-GB" dirty="0" err="1"/>
              <a:t>i</a:t>
            </a:r>
            <a:r>
              <a:rPr lang="en-GB" dirty="0"/>
              <a:t>) the spatial autoregressive model (SAR), which consists of including the spatially lagged dependent variable in the structural equation; </a:t>
            </a:r>
            <a:endParaRPr lang="en-GB" dirty="0" smtClean="0"/>
          </a:p>
          <a:p>
            <a:r>
              <a:rPr lang="en-GB" dirty="0" smtClean="0"/>
              <a:t>ii</a:t>
            </a:r>
            <a:r>
              <a:rPr lang="en-GB" dirty="0"/>
              <a:t>) the spatial autocorrelation model (SAC), in which not only the spatially lagged dependent variables is included in the right hand side of the equation, but also the error term is further decomposed so as to include a spatial autocorrelation coefficient; </a:t>
            </a:r>
            <a:endParaRPr lang="en-GB" dirty="0" smtClean="0"/>
          </a:p>
          <a:p>
            <a:r>
              <a:rPr lang="en-GB" dirty="0" smtClean="0"/>
              <a:t>iii</a:t>
            </a:r>
            <a:r>
              <a:rPr lang="en-GB" dirty="0"/>
              <a:t>) the spatial Durbin model (SDM), which includes the spatial lag of one or more exogenous variables in the matrix </a:t>
            </a:r>
            <a:r>
              <a:rPr lang="en-GB" b="1" i="1" dirty="0"/>
              <a:t>Z</a:t>
            </a:r>
            <a:r>
              <a:rPr lang="en-GB" dirty="0"/>
              <a:t> of covariates (</a:t>
            </a:r>
            <a:r>
              <a:rPr lang="en-GB" dirty="0" err="1"/>
              <a:t>Varga</a:t>
            </a:r>
            <a:r>
              <a:rPr lang="en-GB" dirty="0"/>
              <a:t>, 1998; </a:t>
            </a:r>
            <a:r>
              <a:rPr lang="en-GB" dirty="0" err="1"/>
              <a:t>Elhorst</a:t>
            </a:r>
            <a:r>
              <a:rPr lang="en-GB" dirty="0"/>
              <a:t>, 2003 and 2010).</a:t>
            </a:r>
            <a:endParaRPr lang="fr-FR" dirty="0"/>
          </a:p>
        </p:txBody>
      </p:sp>
    </p:spTree>
    <p:extLst>
      <p:ext uri="{BB962C8B-B14F-4D97-AF65-F5344CB8AC3E}">
        <p14:creationId xmlns:p14="http://schemas.microsoft.com/office/powerpoint/2010/main" val="4103968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a:xfrm>
            <a:off x="609600" y="1844824"/>
            <a:ext cx="10972800" cy="4320480"/>
          </a:xfrm>
        </p:spPr>
        <p:txBody>
          <a:bodyPr>
            <a:normAutofit fontScale="92500" lnSpcReduction="10000"/>
          </a:bodyPr>
          <a:lstStyle/>
          <a:p>
            <a:r>
              <a:rPr lang="it-IT" dirty="0" smtClean="0"/>
              <a:t>On the </a:t>
            </a:r>
            <a:r>
              <a:rPr lang="it-IT" dirty="0" err="1" smtClean="0"/>
              <a:t>other</a:t>
            </a:r>
            <a:r>
              <a:rPr lang="it-IT" dirty="0" smtClean="0"/>
              <a:t> </a:t>
            </a:r>
            <a:r>
              <a:rPr lang="it-IT" dirty="0" err="1" smtClean="0"/>
              <a:t>hand</a:t>
            </a:r>
            <a:r>
              <a:rPr lang="it-IT" dirty="0" smtClean="0"/>
              <a:t>, the </a:t>
            </a:r>
            <a:r>
              <a:rPr lang="it-IT" dirty="0" err="1" smtClean="0"/>
              <a:t>very</a:t>
            </a:r>
            <a:r>
              <a:rPr lang="it-IT" dirty="0" smtClean="0"/>
              <a:t> </a:t>
            </a:r>
            <a:r>
              <a:rPr lang="it-IT" dirty="0" err="1" smtClean="0"/>
              <a:t>dynamics</a:t>
            </a:r>
            <a:r>
              <a:rPr lang="it-IT" dirty="0" smtClean="0"/>
              <a:t> </a:t>
            </a:r>
            <a:r>
              <a:rPr lang="it-IT" dirty="0" err="1" smtClean="0"/>
              <a:t>of</a:t>
            </a:r>
            <a:r>
              <a:rPr lang="it-IT" dirty="0" smtClean="0"/>
              <a:t> </a:t>
            </a:r>
            <a:r>
              <a:rPr lang="it-IT" dirty="0" err="1" smtClean="0"/>
              <a:t>innovation</a:t>
            </a:r>
            <a:r>
              <a:rPr lang="it-IT" dirty="0" smtClean="0"/>
              <a:t> take </a:t>
            </a:r>
            <a:r>
              <a:rPr lang="it-IT" dirty="0" err="1" smtClean="0"/>
              <a:t>place</a:t>
            </a:r>
            <a:r>
              <a:rPr lang="it-IT" dirty="0" smtClean="0"/>
              <a:t> at the </a:t>
            </a:r>
            <a:r>
              <a:rPr lang="it-IT" dirty="0" err="1" smtClean="0"/>
              <a:t>regional</a:t>
            </a:r>
            <a:r>
              <a:rPr lang="it-IT" dirty="0" smtClean="0"/>
              <a:t> or </a:t>
            </a:r>
            <a:r>
              <a:rPr lang="it-IT" dirty="0" err="1" smtClean="0"/>
              <a:t>local</a:t>
            </a:r>
            <a:r>
              <a:rPr lang="it-IT" dirty="0" smtClean="0"/>
              <a:t> </a:t>
            </a:r>
            <a:r>
              <a:rPr lang="it-IT" dirty="0" err="1" smtClean="0"/>
              <a:t>level</a:t>
            </a:r>
            <a:r>
              <a:rPr lang="it-IT" dirty="0" smtClean="0"/>
              <a:t>.</a:t>
            </a:r>
          </a:p>
          <a:p>
            <a:r>
              <a:rPr lang="it-IT" dirty="0" smtClean="0"/>
              <a:t>Allen (1983) </a:t>
            </a:r>
            <a:r>
              <a:rPr lang="it-IT" dirty="0" err="1" smtClean="0"/>
              <a:t>provides</a:t>
            </a:r>
            <a:r>
              <a:rPr lang="it-IT" dirty="0" smtClean="0"/>
              <a:t> a </a:t>
            </a:r>
            <a:r>
              <a:rPr lang="it-IT" dirty="0" err="1" smtClean="0"/>
              <a:t>former</a:t>
            </a:r>
            <a:r>
              <a:rPr lang="it-IT" dirty="0" smtClean="0"/>
              <a:t> </a:t>
            </a:r>
            <a:r>
              <a:rPr lang="it-IT" dirty="0" err="1" smtClean="0"/>
              <a:t>contribution</a:t>
            </a:r>
            <a:r>
              <a:rPr lang="it-IT" dirty="0" smtClean="0"/>
              <a:t> on the </a:t>
            </a:r>
            <a:r>
              <a:rPr lang="it-IT" dirty="0" err="1" smtClean="0"/>
              <a:t>collective</a:t>
            </a:r>
            <a:r>
              <a:rPr lang="it-IT" dirty="0" smtClean="0"/>
              <a:t> </a:t>
            </a:r>
            <a:r>
              <a:rPr lang="it-IT" dirty="0" err="1" smtClean="0"/>
              <a:t>dimension</a:t>
            </a:r>
            <a:r>
              <a:rPr lang="it-IT" dirty="0" smtClean="0"/>
              <a:t> </a:t>
            </a:r>
            <a:r>
              <a:rPr lang="it-IT" dirty="0" err="1" smtClean="0"/>
              <a:t>of</a:t>
            </a:r>
            <a:r>
              <a:rPr lang="it-IT" dirty="0" smtClean="0"/>
              <a:t> inventive </a:t>
            </a:r>
            <a:r>
              <a:rPr lang="it-IT" dirty="0" err="1" smtClean="0"/>
              <a:t>activities</a:t>
            </a:r>
            <a:r>
              <a:rPr lang="it-IT" dirty="0" smtClean="0"/>
              <a:t>. </a:t>
            </a:r>
          </a:p>
          <a:p>
            <a:r>
              <a:rPr lang="it-IT" dirty="0" smtClean="0"/>
              <a:t>Some years later von Hippel (1988) published his “The sources of innovation”, in which he stresses the importance of interaction dynamics and user-producer linkages</a:t>
            </a:r>
          </a:p>
          <a:p>
            <a:r>
              <a:rPr lang="it-IT" dirty="0" smtClean="0"/>
              <a:t>In the </a:t>
            </a:r>
            <a:r>
              <a:rPr lang="it-IT" dirty="0" err="1" smtClean="0"/>
              <a:t>same</a:t>
            </a:r>
            <a:r>
              <a:rPr lang="it-IT" dirty="0" smtClean="0"/>
              <a:t> </a:t>
            </a:r>
            <a:r>
              <a:rPr lang="it-IT" dirty="0" err="1" smtClean="0"/>
              <a:t>years</a:t>
            </a:r>
            <a:r>
              <a:rPr lang="it-IT" dirty="0" smtClean="0"/>
              <a:t> </a:t>
            </a:r>
            <a:r>
              <a:rPr lang="it-IT" dirty="0" err="1" smtClean="0"/>
              <a:t>Lundvall</a:t>
            </a:r>
            <a:r>
              <a:rPr lang="it-IT" dirty="0" smtClean="0"/>
              <a:t> (1992) and Nelson (1993) </a:t>
            </a:r>
            <a:r>
              <a:rPr lang="it-IT" dirty="0" err="1" smtClean="0"/>
              <a:t>published</a:t>
            </a:r>
            <a:r>
              <a:rPr lang="it-IT" dirty="0" smtClean="0"/>
              <a:t> </a:t>
            </a:r>
            <a:r>
              <a:rPr lang="it-IT" dirty="0" err="1" smtClean="0"/>
              <a:t>edited</a:t>
            </a:r>
            <a:r>
              <a:rPr lang="it-IT" dirty="0" smtClean="0"/>
              <a:t> </a:t>
            </a:r>
            <a:r>
              <a:rPr lang="it-IT" dirty="0" err="1" smtClean="0"/>
              <a:t>volumes</a:t>
            </a:r>
            <a:r>
              <a:rPr lang="it-IT" dirty="0" smtClean="0"/>
              <a:t> on </a:t>
            </a:r>
            <a:r>
              <a:rPr lang="it-IT" dirty="0" err="1" smtClean="0"/>
              <a:t>Innovation</a:t>
            </a:r>
            <a:r>
              <a:rPr lang="it-IT" dirty="0" smtClean="0"/>
              <a:t> </a:t>
            </a:r>
            <a:r>
              <a:rPr lang="it-IT" dirty="0" err="1" smtClean="0"/>
              <a:t>Systems</a:t>
            </a:r>
            <a:r>
              <a:rPr lang="it-IT" dirty="0" smtClean="0"/>
              <a:t>,</a:t>
            </a:r>
            <a:r>
              <a:rPr lang="it-IT" dirty="0" err="1" smtClean="0"/>
              <a:t>emphasizing</a:t>
            </a:r>
            <a:r>
              <a:rPr lang="it-IT" dirty="0" smtClean="0"/>
              <a:t> the </a:t>
            </a:r>
            <a:r>
              <a:rPr lang="it-IT" dirty="0" err="1" smtClean="0"/>
              <a:t>cumulativeness</a:t>
            </a:r>
            <a:r>
              <a:rPr lang="it-IT" dirty="0" smtClean="0"/>
              <a:t> </a:t>
            </a:r>
            <a:r>
              <a:rPr lang="it-IT" dirty="0" err="1" smtClean="0"/>
              <a:t>of</a:t>
            </a:r>
            <a:r>
              <a:rPr lang="it-IT" dirty="0" smtClean="0"/>
              <a:t> </a:t>
            </a:r>
            <a:r>
              <a:rPr lang="it-IT" dirty="0" err="1" smtClean="0"/>
              <a:t>knowledge</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the </a:t>
            </a:r>
            <a:r>
              <a:rPr lang="it-IT" dirty="0" err="1" smtClean="0"/>
              <a:t>importance</a:t>
            </a:r>
            <a:r>
              <a:rPr lang="it-IT" dirty="0" smtClean="0"/>
              <a:t> </a:t>
            </a:r>
            <a:r>
              <a:rPr lang="it-IT" dirty="0" err="1" smtClean="0"/>
              <a:t>of</a:t>
            </a:r>
            <a:r>
              <a:rPr lang="it-IT" dirty="0" smtClean="0"/>
              <a:t> the </a:t>
            </a:r>
            <a:r>
              <a:rPr lang="it-IT" dirty="0" err="1" smtClean="0"/>
              <a:t>interactions</a:t>
            </a:r>
            <a:r>
              <a:rPr lang="it-IT" dirty="0" smtClean="0"/>
              <a:t> </a:t>
            </a:r>
            <a:r>
              <a:rPr lang="it-IT" dirty="0" err="1" smtClean="0"/>
              <a:t>amongst</a:t>
            </a:r>
            <a:r>
              <a:rPr lang="it-IT" dirty="0" smtClean="0"/>
              <a:t> a </a:t>
            </a:r>
            <a:r>
              <a:rPr lang="it-IT" dirty="0" err="1" smtClean="0"/>
              <a:t>variety</a:t>
            </a:r>
            <a:r>
              <a:rPr lang="it-IT" dirty="0" smtClean="0"/>
              <a:t> </a:t>
            </a:r>
            <a:r>
              <a:rPr lang="it-IT" dirty="0" err="1" smtClean="0"/>
              <a:t>of</a:t>
            </a:r>
            <a:r>
              <a:rPr lang="it-IT" dirty="0" smtClean="0"/>
              <a:t> </a:t>
            </a:r>
            <a:r>
              <a:rPr lang="it-IT" dirty="0" err="1" smtClean="0"/>
              <a:t>institutional</a:t>
            </a:r>
            <a:r>
              <a:rPr lang="it-IT" dirty="0" smtClean="0"/>
              <a:t> </a:t>
            </a:r>
            <a:r>
              <a:rPr lang="it-IT" dirty="0" err="1" smtClean="0"/>
              <a:t>actors</a:t>
            </a:r>
            <a:r>
              <a:rPr lang="it-IT" dirty="0" smtClean="0"/>
              <a:t> </a:t>
            </a:r>
            <a:r>
              <a:rPr lang="it-IT" dirty="0" err="1" smtClean="0"/>
              <a:t>directly</a:t>
            </a:r>
            <a:r>
              <a:rPr lang="it-IT" dirty="0" smtClean="0"/>
              <a:t> or </a:t>
            </a:r>
            <a:r>
              <a:rPr lang="it-IT" dirty="0" err="1" smtClean="0"/>
              <a:t>indirectly</a:t>
            </a:r>
            <a:r>
              <a:rPr lang="it-IT" dirty="0" smtClean="0"/>
              <a:t> </a:t>
            </a:r>
            <a:r>
              <a:rPr lang="it-IT" dirty="0" err="1" smtClean="0"/>
              <a:t>involved</a:t>
            </a:r>
            <a:r>
              <a:rPr lang="it-IT" dirty="0" smtClean="0"/>
              <a:t> in the </a:t>
            </a:r>
            <a:r>
              <a:rPr lang="it-IT" dirty="0" err="1" smtClean="0"/>
              <a:t>innovation</a:t>
            </a:r>
            <a:r>
              <a:rPr lang="it-IT" dirty="0" smtClean="0"/>
              <a:t> </a:t>
            </a:r>
            <a:r>
              <a:rPr lang="it-IT" dirty="0" err="1" smtClean="0"/>
              <a:t>process</a:t>
            </a:r>
            <a:endParaRPr lang="it-IT" dirty="0"/>
          </a:p>
        </p:txBody>
      </p:sp>
    </p:spTree>
    <p:extLst>
      <p:ext uri="{BB962C8B-B14F-4D97-AF65-F5344CB8AC3E}">
        <p14:creationId xmlns:p14="http://schemas.microsoft.com/office/powerpoint/2010/main" val="26773800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Innovation</a:t>
            </a:r>
            <a:r>
              <a:rPr lang="it-IT" dirty="0" smtClean="0"/>
              <a:t> and </a:t>
            </a:r>
            <a:r>
              <a:rPr lang="it-IT" dirty="0" err="1" smtClean="0"/>
              <a:t>Regional</a:t>
            </a:r>
            <a:r>
              <a:rPr lang="it-IT" dirty="0" smtClean="0"/>
              <a:t> </a:t>
            </a:r>
            <a:r>
              <a:rPr lang="it-IT" dirty="0" err="1" smtClean="0"/>
              <a:t>Growth</a:t>
            </a:r>
            <a:endParaRPr lang="fr-FR" dirty="0"/>
          </a:p>
        </p:txBody>
      </p:sp>
      <p:pic>
        <p:nvPicPr>
          <p:cNvPr id="5120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845"/>
          <a:stretch/>
        </p:blipFill>
        <p:spPr bwMode="auto">
          <a:xfrm>
            <a:off x="2812567" y="1319874"/>
            <a:ext cx="5836680" cy="47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168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Innovation and Regional Growth</a:t>
            </a:r>
            <a:endParaRPr lang="fr-FR" dirty="0"/>
          </a:p>
        </p:txBody>
      </p:sp>
      <p:pic>
        <p:nvPicPr>
          <p:cNvPr id="522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351" y="1526680"/>
            <a:ext cx="8367183"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946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a:bodyPr>
          <a:lstStyle/>
          <a:p>
            <a:r>
              <a:rPr lang="fr-FR" dirty="0" smtClean="0"/>
              <a:t>An </a:t>
            </a:r>
            <a:r>
              <a:rPr lang="fr-FR" dirty="0" err="1" smtClean="0"/>
              <a:t>increasing</a:t>
            </a:r>
            <a:r>
              <a:rPr lang="fr-FR" dirty="0" smtClean="0"/>
              <a:t> body of </a:t>
            </a:r>
            <a:r>
              <a:rPr lang="fr-FR" dirty="0" err="1" smtClean="0"/>
              <a:t>literature</a:t>
            </a:r>
            <a:r>
              <a:rPr lang="fr-FR" dirty="0" smtClean="0"/>
              <a:t> </a:t>
            </a:r>
            <a:r>
              <a:rPr lang="fr-FR" dirty="0" err="1" smtClean="0"/>
              <a:t>analyzing</a:t>
            </a:r>
            <a:r>
              <a:rPr lang="fr-FR" dirty="0" smtClean="0"/>
              <a:t> the spatial dimensions of </a:t>
            </a:r>
            <a:r>
              <a:rPr lang="fr-FR" dirty="0" err="1" smtClean="0"/>
              <a:t>innovative</a:t>
            </a:r>
            <a:r>
              <a:rPr lang="fr-FR" dirty="0" smtClean="0"/>
              <a:t> </a:t>
            </a:r>
            <a:r>
              <a:rPr lang="fr-FR" dirty="0" err="1" smtClean="0"/>
              <a:t>activities</a:t>
            </a:r>
            <a:r>
              <a:rPr lang="fr-FR" dirty="0" smtClean="0"/>
              <a:t> </a:t>
            </a:r>
            <a:r>
              <a:rPr lang="fr-FR" dirty="0" err="1" smtClean="0"/>
              <a:t>ar</a:t>
            </a:r>
            <a:r>
              <a:rPr lang="en-US" dirty="0" smtClean="0"/>
              <a:t>e based on the model of the knowledge production function (</a:t>
            </a:r>
            <a:r>
              <a:rPr lang="en-US" dirty="0" err="1" smtClean="0"/>
              <a:t>Griliches</a:t>
            </a:r>
            <a:r>
              <a:rPr lang="en-US" dirty="0" smtClean="0"/>
              <a:t>, 1979) applied at spatial units of observation</a:t>
            </a:r>
          </a:p>
          <a:p>
            <a:r>
              <a:rPr lang="en-US" dirty="0" smtClean="0"/>
              <a:t>One of the most important and perhaps most influential contribution re-focusing the knowledge production function (KPF) is the one by Jaffe (1989):</a:t>
            </a:r>
          </a:p>
          <a:p>
            <a:r>
              <a:rPr lang="en-US" dirty="0" smtClean="0"/>
              <a:t> </a:t>
            </a:r>
            <a:endParaRPr lang="fr-FR" dirty="0"/>
          </a:p>
        </p:txBody>
      </p:sp>
      <p:pic>
        <p:nvPicPr>
          <p:cNvPr id="53250" name="Picture 2"/>
          <p:cNvPicPr>
            <a:picLocks noChangeAspect="1" noChangeArrowheads="1"/>
          </p:cNvPicPr>
          <p:nvPr/>
        </p:nvPicPr>
        <p:blipFill>
          <a:blip r:embed="rId2" cstate="print"/>
          <a:srcRect/>
          <a:stretch>
            <a:fillRect/>
          </a:stretch>
        </p:blipFill>
        <p:spPr bwMode="auto">
          <a:xfrm>
            <a:off x="948707" y="4690083"/>
            <a:ext cx="5819368" cy="612000"/>
          </a:xfrm>
          <a:prstGeom prst="rect">
            <a:avLst/>
          </a:prstGeom>
          <a:noFill/>
          <a:ln w="9525">
            <a:noFill/>
            <a:miter lim="800000"/>
            <a:headEnd/>
            <a:tailEnd/>
          </a:ln>
        </p:spPr>
      </p:pic>
    </p:spTree>
    <p:extLst>
      <p:ext uri="{BB962C8B-B14F-4D97-AF65-F5344CB8AC3E}">
        <p14:creationId xmlns:p14="http://schemas.microsoft.com/office/powerpoint/2010/main" val="439928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lnSpcReduction="10000"/>
          </a:bodyPr>
          <a:lstStyle/>
          <a:p>
            <a:r>
              <a:rPr lang="fr-FR" dirty="0" err="1" smtClean="0"/>
              <a:t>Where</a:t>
            </a:r>
            <a:r>
              <a:rPr lang="fr-FR" dirty="0" smtClean="0"/>
              <a:t> I </a:t>
            </a:r>
            <a:r>
              <a:rPr lang="fr-FR" dirty="0" err="1" smtClean="0"/>
              <a:t>is</a:t>
            </a:r>
            <a:r>
              <a:rPr lang="fr-FR" dirty="0" smtClean="0"/>
              <a:t> the innovation output, </a:t>
            </a:r>
            <a:r>
              <a:rPr lang="en-US" dirty="0" smtClean="0"/>
              <a:t>IRD is private corporate expenditures on R&amp;D, UR is the research expenditures undertaken at universities, and GC measures the geographic coincidence of university and corporate research.</a:t>
            </a:r>
          </a:p>
          <a:p>
            <a:r>
              <a:rPr lang="en-US" dirty="0" smtClean="0"/>
              <a:t>The unit of observation for estimation was at the spatial level, </a:t>
            </a:r>
            <a:r>
              <a:rPr lang="en-US" i="1" dirty="0" smtClean="0"/>
              <a:t>s, </a:t>
            </a:r>
            <a:r>
              <a:rPr lang="en-US" dirty="0" smtClean="0"/>
              <a:t>a state, and industry level</a:t>
            </a:r>
            <a:r>
              <a:rPr lang="en-US" i="1" dirty="0" smtClean="0"/>
              <a:t>, </a:t>
            </a:r>
            <a:r>
              <a:rPr lang="en-US" i="1" dirty="0" err="1" smtClean="0"/>
              <a:t>i</a:t>
            </a:r>
            <a:r>
              <a:rPr lang="en-US" i="1" dirty="0" smtClean="0"/>
              <a:t>.</a:t>
            </a:r>
          </a:p>
          <a:p>
            <a:r>
              <a:rPr lang="en-US" dirty="0" smtClean="0"/>
              <a:t>Implicit assumption that innovative activity should take place in those regions where the direct knowledge-generating inputs are the greatest</a:t>
            </a:r>
          </a:p>
          <a:p>
            <a:r>
              <a:rPr lang="en-US" dirty="0" smtClean="0"/>
              <a:t>Link between patent as an output measure and R&amp;D as an input measure</a:t>
            </a:r>
            <a:endParaRPr lang="fr-FR" dirty="0"/>
          </a:p>
        </p:txBody>
      </p:sp>
    </p:spTree>
    <p:extLst>
      <p:ext uri="{BB962C8B-B14F-4D97-AF65-F5344CB8AC3E}">
        <p14:creationId xmlns:p14="http://schemas.microsoft.com/office/powerpoint/2010/main" val="18840633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a:bodyPr>
          <a:lstStyle/>
          <a:p>
            <a:r>
              <a:rPr lang="fr-FR" dirty="0" smtClean="0"/>
              <a:t>A </a:t>
            </a:r>
            <a:r>
              <a:rPr lang="fr-FR" dirty="0" err="1" smtClean="0"/>
              <a:t>wide</a:t>
            </a:r>
            <a:r>
              <a:rPr lang="fr-FR" dirty="0" smtClean="0"/>
              <a:t> range of applications, </a:t>
            </a:r>
            <a:r>
              <a:rPr lang="fr-FR" dirty="0" err="1" smtClean="0"/>
              <a:t>adopting</a:t>
            </a:r>
            <a:r>
              <a:rPr lang="fr-FR" dirty="0" smtClean="0"/>
              <a:t> </a:t>
            </a:r>
            <a:r>
              <a:rPr lang="fr-FR" dirty="0" err="1" smtClean="0"/>
              <a:t>both</a:t>
            </a:r>
            <a:r>
              <a:rPr lang="fr-FR" dirty="0" smtClean="0"/>
              <a:t> </a:t>
            </a:r>
            <a:r>
              <a:rPr lang="fr-FR" dirty="0" err="1" smtClean="0"/>
              <a:t>different</a:t>
            </a:r>
            <a:r>
              <a:rPr lang="fr-FR" dirty="0" smtClean="0"/>
              <a:t> output and input </a:t>
            </a:r>
            <a:r>
              <a:rPr lang="fr-FR" dirty="0" err="1" smtClean="0"/>
              <a:t>measures</a:t>
            </a:r>
            <a:endParaRPr lang="fr-FR" dirty="0" smtClean="0"/>
          </a:p>
          <a:p>
            <a:r>
              <a:rPr lang="fr-FR" dirty="0" err="1" smtClean="0"/>
              <a:t>See</a:t>
            </a:r>
            <a:r>
              <a:rPr lang="fr-FR" dirty="0" smtClean="0"/>
              <a:t> </a:t>
            </a:r>
            <a:r>
              <a:rPr lang="fr-FR" dirty="0" err="1" smtClean="0"/>
              <a:t>Audrestch</a:t>
            </a:r>
            <a:r>
              <a:rPr lang="fr-FR" dirty="0" smtClean="0"/>
              <a:t> and </a:t>
            </a:r>
            <a:r>
              <a:rPr lang="fr-FR" dirty="0" err="1" smtClean="0"/>
              <a:t>Feldman</a:t>
            </a:r>
            <a:r>
              <a:rPr lang="fr-FR" dirty="0" smtClean="0"/>
              <a:t> (2004: </a:t>
            </a:r>
            <a:r>
              <a:rPr lang="en-US" dirty="0" smtClean="0"/>
              <a:t>Handbook of Regional and Urban Economics, Chapter 61</a:t>
            </a:r>
            <a:r>
              <a:rPr lang="fr-FR" dirty="0" smtClean="0"/>
              <a:t>) for a </a:t>
            </a:r>
            <a:r>
              <a:rPr lang="fr-FR" dirty="0" err="1" smtClean="0"/>
              <a:t>critical</a:t>
            </a:r>
            <a:r>
              <a:rPr lang="fr-FR" dirty="0" smtClean="0"/>
              <a:t> </a:t>
            </a:r>
            <a:r>
              <a:rPr lang="fr-FR" dirty="0" err="1" smtClean="0"/>
              <a:t>survey</a:t>
            </a:r>
            <a:endParaRPr lang="fr-FR" dirty="0" smtClean="0"/>
          </a:p>
          <a:p>
            <a:r>
              <a:rPr lang="fr-FR" dirty="0" err="1" smtClean="0"/>
              <a:t>Recent</a:t>
            </a:r>
            <a:r>
              <a:rPr lang="fr-FR" dirty="0" smtClean="0"/>
              <a:t> contributions </a:t>
            </a:r>
            <a:r>
              <a:rPr lang="fr-FR" dirty="0" err="1" smtClean="0"/>
              <a:t>include</a:t>
            </a:r>
            <a:r>
              <a:rPr lang="fr-FR" dirty="0" smtClean="0"/>
              <a:t> the estimation of the impact of </a:t>
            </a:r>
            <a:r>
              <a:rPr lang="fr-FR" dirty="0" err="1" smtClean="0"/>
              <a:t>academic</a:t>
            </a:r>
            <a:r>
              <a:rPr lang="fr-FR" dirty="0" smtClean="0"/>
              <a:t> </a:t>
            </a:r>
            <a:r>
              <a:rPr lang="fr-FR" dirty="0" err="1" smtClean="0"/>
              <a:t>knowledge</a:t>
            </a:r>
            <a:r>
              <a:rPr lang="fr-FR" dirty="0" smtClean="0"/>
              <a:t> </a:t>
            </a:r>
            <a:r>
              <a:rPr lang="fr-FR" dirty="0" err="1" smtClean="0"/>
              <a:t>spilloers</a:t>
            </a:r>
            <a:r>
              <a:rPr lang="fr-FR" dirty="0" smtClean="0"/>
              <a:t> on </a:t>
            </a:r>
            <a:r>
              <a:rPr lang="fr-FR" dirty="0" err="1" smtClean="0"/>
              <a:t>regional</a:t>
            </a:r>
            <a:r>
              <a:rPr lang="fr-FR" dirty="0" smtClean="0"/>
              <a:t> innovation (Ponds, van Oort and </a:t>
            </a:r>
            <a:r>
              <a:rPr lang="fr-FR" dirty="0" err="1" smtClean="0"/>
              <a:t>Frenken</a:t>
            </a:r>
            <a:r>
              <a:rPr lang="fr-FR" dirty="0" smtClean="0"/>
              <a:t>, 2010)</a:t>
            </a:r>
          </a:p>
          <a:p>
            <a:r>
              <a:rPr lang="fr-FR" dirty="0" smtClean="0"/>
              <a:t>Estimation of the </a:t>
            </a:r>
            <a:r>
              <a:rPr lang="fr-FR" dirty="0" err="1" smtClean="0"/>
              <a:t>differential</a:t>
            </a:r>
            <a:r>
              <a:rPr lang="fr-FR" dirty="0" smtClean="0"/>
              <a:t> impacts of </a:t>
            </a:r>
            <a:r>
              <a:rPr lang="fr-FR" dirty="0" err="1" smtClean="0"/>
              <a:t>geographical</a:t>
            </a:r>
            <a:r>
              <a:rPr lang="fr-FR" dirty="0" smtClean="0"/>
              <a:t>, </a:t>
            </a:r>
            <a:r>
              <a:rPr lang="fr-FR" dirty="0" err="1" smtClean="0"/>
              <a:t>technological</a:t>
            </a:r>
            <a:r>
              <a:rPr lang="fr-FR" dirty="0" smtClean="0"/>
              <a:t> and </a:t>
            </a:r>
            <a:r>
              <a:rPr lang="fr-FR" dirty="0" err="1" smtClean="0"/>
              <a:t>institutional</a:t>
            </a:r>
            <a:r>
              <a:rPr lang="fr-FR" dirty="0" smtClean="0"/>
              <a:t> </a:t>
            </a:r>
            <a:r>
              <a:rPr lang="fr-FR" dirty="0" err="1" smtClean="0"/>
              <a:t>proximity</a:t>
            </a:r>
            <a:r>
              <a:rPr lang="fr-FR" dirty="0" smtClean="0"/>
              <a:t> on innovation (</a:t>
            </a:r>
            <a:r>
              <a:rPr lang="fr-FR" dirty="0" err="1" smtClean="0"/>
              <a:t>Marrocu</a:t>
            </a:r>
            <a:r>
              <a:rPr lang="fr-FR" dirty="0" smtClean="0"/>
              <a:t>, </a:t>
            </a:r>
            <a:r>
              <a:rPr lang="fr-FR" dirty="0" err="1" smtClean="0"/>
              <a:t>Paci</a:t>
            </a:r>
            <a:r>
              <a:rPr lang="fr-FR" dirty="0" smtClean="0"/>
              <a:t> and Usai, 2013)</a:t>
            </a:r>
          </a:p>
          <a:p>
            <a:endParaRPr lang="fr-FR" dirty="0"/>
          </a:p>
        </p:txBody>
      </p:sp>
    </p:spTree>
    <p:extLst>
      <p:ext uri="{BB962C8B-B14F-4D97-AF65-F5344CB8AC3E}">
        <p14:creationId xmlns:p14="http://schemas.microsoft.com/office/powerpoint/2010/main" val="1939109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lstStyle/>
          <a:p>
            <a:r>
              <a:rPr lang="fr-FR" dirty="0" smtClean="0"/>
              <a:t>KPF </a:t>
            </a:r>
            <a:r>
              <a:rPr lang="fr-FR" dirty="0" err="1" smtClean="0"/>
              <a:t>provides</a:t>
            </a:r>
            <a:r>
              <a:rPr lang="fr-FR" dirty="0" smtClean="0"/>
              <a:t> an </a:t>
            </a:r>
            <a:r>
              <a:rPr lang="fr-FR" dirty="0" err="1" smtClean="0"/>
              <a:t>assessment</a:t>
            </a:r>
            <a:r>
              <a:rPr lang="fr-FR" dirty="0" smtClean="0"/>
              <a:t> of input-output </a:t>
            </a:r>
            <a:r>
              <a:rPr lang="fr-FR" dirty="0" err="1" smtClean="0"/>
              <a:t>relationship</a:t>
            </a:r>
            <a:r>
              <a:rPr lang="fr-FR" dirty="0" smtClean="0"/>
              <a:t> in </a:t>
            </a:r>
            <a:r>
              <a:rPr lang="fr-FR" dirty="0" err="1" smtClean="0"/>
              <a:t>knowledge</a:t>
            </a:r>
            <a:r>
              <a:rPr lang="fr-FR" dirty="0" smtClean="0"/>
              <a:t> production </a:t>
            </a:r>
            <a:r>
              <a:rPr lang="fr-FR" dirty="0" err="1" smtClean="0"/>
              <a:t>at</a:t>
            </a:r>
            <a:r>
              <a:rPr lang="fr-FR" dirty="0" smtClean="0"/>
              <a:t> the </a:t>
            </a:r>
            <a:r>
              <a:rPr lang="fr-FR" dirty="0" err="1" smtClean="0"/>
              <a:t>regional</a:t>
            </a:r>
            <a:r>
              <a:rPr lang="fr-FR" dirty="0" smtClean="0"/>
              <a:t> </a:t>
            </a:r>
            <a:r>
              <a:rPr lang="fr-FR" dirty="0" err="1" smtClean="0"/>
              <a:t>level</a:t>
            </a:r>
            <a:endParaRPr lang="fr-FR" dirty="0" smtClean="0"/>
          </a:p>
          <a:p>
            <a:r>
              <a:rPr lang="fr-FR" dirty="0" smtClean="0"/>
              <a:t>More in </a:t>
            </a:r>
            <a:r>
              <a:rPr lang="fr-FR" dirty="0" err="1" smtClean="0"/>
              <a:t>depth</a:t>
            </a:r>
            <a:r>
              <a:rPr lang="fr-FR" dirty="0" smtClean="0"/>
              <a:t> </a:t>
            </a:r>
            <a:r>
              <a:rPr lang="fr-FR" dirty="0" err="1" smtClean="0"/>
              <a:t>analysis</a:t>
            </a:r>
            <a:r>
              <a:rPr lang="fr-FR" dirty="0" smtClean="0"/>
              <a:t> of </a:t>
            </a:r>
            <a:r>
              <a:rPr lang="fr-FR" dirty="0" err="1" smtClean="0"/>
              <a:t>dynamics</a:t>
            </a:r>
            <a:r>
              <a:rPr lang="fr-FR" dirty="0" smtClean="0"/>
              <a:t> of innovation focus on pattern of collaborations</a:t>
            </a:r>
            <a:r>
              <a:rPr lang="fr-FR" dirty="0"/>
              <a:t> </a:t>
            </a:r>
            <a:r>
              <a:rPr lang="fr-FR" dirty="0" err="1" smtClean="0"/>
              <a:t>amongst</a:t>
            </a:r>
            <a:r>
              <a:rPr lang="fr-FR" dirty="0" smtClean="0"/>
              <a:t> </a:t>
            </a:r>
            <a:r>
              <a:rPr lang="fr-FR" dirty="0" err="1" smtClean="0"/>
              <a:t>innovating</a:t>
            </a:r>
            <a:r>
              <a:rPr lang="fr-FR" dirty="0" smtClean="0"/>
              <a:t> agents</a:t>
            </a:r>
          </a:p>
          <a:p>
            <a:r>
              <a:rPr lang="fr-FR" dirty="0" smtClean="0"/>
              <a:t>Focus on </a:t>
            </a:r>
            <a:r>
              <a:rPr lang="fr-FR" dirty="0" err="1" smtClean="0"/>
              <a:t>co</a:t>
            </a:r>
            <a:r>
              <a:rPr lang="fr-FR" dirty="0" smtClean="0"/>
              <a:t>-invention, </a:t>
            </a:r>
            <a:r>
              <a:rPr lang="fr-FR" dirty="0" err="1" smtClean="0"/>
              <a:t>cooperation</a:t>
            </a:r>
            <a:r>
              <a:rPr lang="fr-FR" dirty="0" smtClean="0"/>
              <a:t> and </a:t>
            </a:r>
            <a:r>
              <a:rPr lang="fr-FR" dirty="0" err="1" smtClean="0"/>
              <a:t>knowledge</a:t>
            </a:r>
            <a:r>
              <a:rPr lang="fr-FR" dirty="0" smtClean="0"/>
              <a:t> </a:t>
            </a:r>
            <a:r>
              <a:rPr lang="fr-FR" dirty="0" err="1" smtClean="0"/>
              <a:t>flows</a:t>
            </a:r>
            <a:endParaRPr lang="fr-FR" dirty="0" smtClean="0"/>
          </a:p>
        </p:txBody>
      </p:sp>
    </p:spTree>
    <p:extLst>
      <p:ext uri="{BB962C8B-B14F-4D97-AF65-F5344CB8AC3E}">
        <p14:creationId xmlns:p14="http://schemas.microsoft.com/office/powerpoint/2010/main" val="38066806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lstStyle/>
          <a:p>
            <a:r>
              <a:rPr lang="fr-FR" dirty="0" smtClean="0"/>
              <a:t>The micro-</a:t>
            </a:r>
            <a:r>
              <a:rPr lang="fr-FR" dirty="0" err="1" smtClean="0"/>
              <a:t>founded</a:t>
            </a:r>
            <a:r>
              <a:rPr lang="fr-FR" dirty="0" smtClean="0"/>
              <a:t> analyses of innovation </a:t>
            </a:r>
            <a:r>
              <a:rPr lang="fr-FR" dirty="0" err="1" smtClean="0"/>
              <a:t>activities</a:t>
            </a:r>
            <a:r>
              <a:rPr lang="fr-FR" dirty="0" smtClean="0"/>
              <a:t> </a:t>
            </a:r>
            <a:r>
              <a:rPr lang="fr-FR" dirty="0" err="1" smtClean="0"/>
              <a:t>rely</a:t>
            </a:r>
            <a:r>
              <a:rPr lang="fr-FR" dirty="0" smtClean="0"/>
              <a:t> to a </a:t>
            </a:r>
            <a:r>
              <a:rPr lang="fr-FR" dirty="0" err="1" smtClean="0"/>
              <a:t>great</a:t>
            </a:r>
            <a:r>
              <a:rPr lang="fr-FR" dirty="0" smtClean="0"/>
              <a:t> </a:t>
            </a:r>
            <a:r>
              <a:rPr lang="fr-FR" dirty="0" err="1" smtClean="0"/>
              <a:t>extent</a:t>
            </a:r>
            <a:r>
              <a:rPr lang="fr-FR" dirty="0" smtClean="0"/>
              <a:t> on patent data.</a:t>
            </a:r>
          </a:p>
          <a:p>
            <a:r>
              <a:rPr lang="fr-FR" dirty="0" smtClean="0"/>
              <a:t>In </a:t>
            </a:r>
            <a:r>
              <a:rPr lang="fr-FR" dirty="0" err="1" smtClean="0"/>
              <a:t>particular</a:t>
            </a:r>
            <a:r>
              <a:rPr lang="fr-FR" dirty="0" smtClean="0"/>
              <a:t>, the exchange of </a:t>
            </a:r>
            <a:r>
              <a:rPr lang="fr-FR" dirty="0" err="1" smtClean="0"/>
              <a:t>knowledg</a:t>
            </a:r>
            <a:r>
              <a:rPr lang="fr-FR" dirty="0" smtClean="0"/>
              <a:t>, </a:t>
            </a:r>
            <a:r>
              <a:rPr lang="fr-FR" dirty="0" err="1" smtClean="0"/>
              <a:t>often</a:t>
            </a:r>
            <a:r>
              <a:rPr lang="fr-FR" dirty="0" smtClean="0"/>
              <a:t> </a:t>
            </a:r>
            <a:r>
              <a:rPr lang="fr-FR" dirty="0" err="1" smtClean="0"/>
              <a:t>called</a:t>
            </a:r>
            <a:r>
              <a:rPr lang="fr-FR" dirty="0" smtClean="0"/>
              <a:t> </a:t>
            </a:r>
            <a:r>
              <a:rPr lang="fr-FR" dirty="0" err="1" smtClean="0"/>
              <a:t>knowledge</a:t>
            </a:r>
            <a:r>
              <a:rPr lang="fr-FR" dirty="0" smtClean="0"/>
              <a:t> flow, </a:t>
            </a:r>
            <a:r>
              <a:rPr lang="fr-FR" dirty="0" err="1" smtClean="0"/>
              <a:t>is</a:t>
            </a:r>
            <a:r>
              <a:rPr lang="fr-FR" dirty="0" smtClean="0"/>
              <a:t> </a:t>
            </a:r>
            <a:r>
              <a:rPr lang="fr-FR" dirty="0" err="1" smtClean="0"/>
              <a:t>measured</a:t>
            </a:r>
            <a:r>
              <a:rPr lang="fr-FR" dirty="0" smtClean="0"/>
              <a:t> by </a:t>
            </a:r>
            <a:r>
              <a:rPr lang="fr-FR" dirty="0" err="1" smtClean="0"/>
              <a:t>looking</a:t>
            </a:r>
            <a:r>
              <a:rPr lang="fr-FR" dirty="0" smtClean="0"/>
              <a:t> </a:t>
            </a:r>
            <a:r>
              <a:rPr lang="fr-FR" dirty="0" err="1" smtClean="0"/>
              <a:t>at</a:t>
            </a:r>
            <a:r>
              <a:rPr lang="fr-FR" dirty="0" smtClean="0"/>
              <a:t> citation and </a:t>
            </a:r>
            <a:r>
              <a:rPr lang="fr-FR" dirty="0" err="1" smtClean="0"/>
              <a:t>co</a:t>
            </a:r>
            <a:r>
              <a:rPr lang="fr-FR" dirty="0" smtClean="0"/>
              <a:t>-invention patterns</a:t>
            </a:r>
          </a:p>
          <a:p>
            <a:r>
              <a:rPr lang="fr-FR" dirty="0" err="1" smtClean="0"/>
              <a:t>Different</a:t>
            </a:r>
            <a:r>
              <a:rPr lang="fr-FR" dirty="0" smtClean="0"/>
              <a:t> </a:t>
            </a:r>
            <a:r>
              <a:rPr lang="fr-FR" dirty="0" err="1" smtClean="0"/>
              <a:t>empirical</a:t>
            </a:r>
            <a:r>
              <a:rPr lang="fr-FR" dirty="0" smtClean="0"/>
              <a:t> </a:t>
            </a:r>
            <a:r>
              <a:rPr lang="fr-FR" dirty="0" err="1" smtClean="0"/>
              <a:t>approaches</a:t>
            </a:r>
            <a:r>
              <a:rPr lang="fr-FR" dirty="0" smtClean="0"/>
              <a:t> are </a:t>
            </a:r>
            <a:r>
              <a:rPr lang="fr-FR" dirty="0" err="1" smtClean="0"/>
              <a:t>available</a:t>
            </a:r>
            <a:r>
              <a:rPr lang="fr-FR" dirty="0" smtClean="0"/>
              <a:t> to </a:t>
            </a:r>
            <a:r>
              <a:rPr lang="fr-FR" dirty="0" err="1" smtClean="0"/>
              <a:t>investigate</a:t>
            </a:r>
            <a:r>
              <a:rPr lang="fr-FR" dirty="0" smtClean="0"/>
              <a:t> </a:t>
            </a:r>
            <a:r>
              <a:rPr lang="fr-FR" dirty="0" err="1" smtClean="0"/>
              <a:t>these</a:t>
            </a:r>
            <a:r>
              <a:rPr lang="fr-FR" dirty="0" smtClean="0"/>
              <a:t> issues</a:t>
            </a:r>
            <a:endParaRPr lang="fr-FR" dirty="0"/>
          </a:p>
        </p:txBody>
      </p:sp>
    </p:spTree>
    <p:extLst>
      <p:ext uri="{BB962C8B-B14F-4D97-AF65-F5344CB8AC3E}">
        <p14:creationId xmlns:p14="http://schemas.microsoft.com/office/powerpoint/2010/main" val="14011620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a:bodyPr>
          <a:lstStyle/>
          <a:p>
            <a:r>
              <a:rPr lang="fr-FR" dirty="0" smtClean="0"/>
              <a:t>Social network </a:t>
            </a:r>
            <a:r>
              <a:rPr lang="fr-FR" dirty="0" err="1" smtClean="0"/>
              <a:t>analysis</a:t>
            </a:r>
            <a:r>
              <a:rPr lang="fr-FR" dirty="0" smtClean="0"/>
              <a:t> </a:t>
            </a:r>
            <a:r>
              <a:rPr lang="fr-FR" dirty="0" err="1" smtClean="0"/>
              <a:t>provdes</a:t>
            </a:r>
            <a:r>
              <a:rPr lang="fr-FR" dirty="0" smtClean="0"/>
              <a:t> a </a:t>
            </a:r>
            <a:r>
              <a:rPr lang="fr-FR" dirty="0" err="1" smtClean="0"/>
              <a:t>useful</a:t>
            </a:r>
            <a:r>
              <a:rPr lang="fr-FR" dirty="0" smtClean="0"/>
              <a:t> set of </a:t>
            </a:r>
            <a:r>
              <a:rPr lang="fr-FR" dirty="0" err="1" smtClean="0"/>
              <a:t>indicators</a:t>
            </a:r>
            <a:r>
              <a:rPr lang="fr-FR" dirty="0" smtClean="0"/>
              <a:t> and </a:t>
            </a:r>
            <a:r>
              <a:rPr lang="fr-FR" dirty="0" err="1" smtClean="0"/>
              <a:t>tools</a:t>
            </a:r>
            <a:r>
              <a:rPr lang="fr-FR" dirty="0" smtClean="0"/>
              <a:t> to </a:t>
            </a:r>
            <a:r>
              <a:rPr lang="fr-FR" dirty="0" err="1" smtClean="0"/>
              <a:t>appreciate</a:t>
            </a:r>
            <a:r>
              <a:rPr lang="fr-FR" dirty="0" smtClean="0"/>
              <a:t> the </a:t>
            </a:r>
            <a:r>
              <a:rPr lang="fr-FR" dirty="0" err="1" smtClean="0"/>
              <a:t>relationships</a:t>
            </a:r>
            <a:r>
              <a:rPr lang="fr-FR" dirty="0" smtClean="0"/>
              <a:t> </a:t>
            </a:r>
            <a:r>
              <a:rPr lang="fr-FR" dirty="0" err="1" smtClean="0"/>
              <a:t>between</a:t>
            </a:r>
            <a:r>
              <a:rPr lang="fr-FR" dirty="0" smtClean="0"/>
              <a:t> </a:t>
            </a:r>
            <a:r>
              <a:rPr lang="fr-FR" dirty="0" err="1" smtClean="0"/>
              <a:t>innovating</a:t>
            </a:r>
            <a:r>
              <a:rPr lang="fr-FR" dirty="0" smtClean="0"/>
              <a:t> agents and </a:t>
            </a:r>
            <a:r>
              <a:rPr lang="fr-FR" dirty="0" err="1" smtClean="0"/>
              <a:t>their</a:t>
            </a:r>
            <a:r>
              <a:rPr lang="fr-FR" dirty="0" smtClean="0"/>
              <a:t> relative importance in innovation networks</a:t>
            </a:r>
          </a:p>
          <a:p>
            <a:r>
              <a:rPr lang="fr-FR" dirty="0" err="1" smtClean="0"/>
              <a:t>Moreover</a:t>
            </a:r>
            <a:r>
              <a:rPr lang="fr-FR" dirty="0" smtClean="0"/>
              <a:t>, the </a:t>
            </a:r>
            <a:r>
              <a:rPr lang="fr-FR" dirty="0" err="1" smtClean="0"/>
              <a:t>dynamic</a:t>
            </a:r>
            <a:r>
              <a:rPr lang="fr-FR" dirty="0" smtClean="0"/>
              <a:t> </a:t>
            </a:r>
            <a:r>
              <a:rPr lang="fr-FR" dirty="0" err="1" smtClean="0"/>
              <a:t>analysis</a:t>
            </a:r>
            <a:r>
              <a:rPr lang="fr-FR" dirty="0" smtClean="0"/>
              <a:t> </a:t>
            </a:r>
            <a:r>
              <a:rPr lang="fr-FR" dirty="0" err="1" smtClean="0"/>
              <a:t>allows</a:t>
            </a:r>
            <a:r>
              <a:rPr lang="fr-FR" dirty="0" smtClean="0"/>
              <a:t> to </a:t>
            </a:r>
            <a:r>
              <a:rPr lang="fr-FR" dirty="0" err="1" smtClean="0"/>
              <a:t>assessing</a:t>
            </a:r>
            <a:r>
              <a:rPr lang="fr-FR" dirty="0" smtClean="0"/>
              <a:t> the </a:t>
            </a:r>
            <a:r>
              <a:rPr lang="fr-FR" dirty="0" err="1" smtClean="0"/>
              <a:t>evolution</a:t>
            </a:r>
            <a:r>
              <a:rPr lang="fr-FR" dirty="0" smtClean="0"/>
              <a:t> of the network structure over time, </a:t>
            </a:r>
            <a:r>
              <a:rPr lang="fr-FR" dirty="0" err="1" smtClean="0"/>
              <a:t>so</a:t>
            </a:r>
            <a:r>
              <a:rPr lang="fr-FR" dirty="0" smtClean="0"/>
              <a:t> as to </a:t>
            </a:r>
            <a:r>
              <a:rPr lang="fr-FR" dirty="0" err="1" smtClean="0"/>
              <a:t>link</a:t>
            </a:r>
            <a:r>
              <a:rPr lang="fr-FR" dirty="0" smtClean="0"/>
              <a:t> </a:t>
            </a:r>
            <a:r>
              <a:rPr lang="fr-FR" dirty="0" err="1" smtClean="0"/>
              <a:t>it</a:t>
            </a:r>
            <a:r>
              <a:rPr lang="fr-FR" dirty="0" smtClean="0"/>
              <a:t> </a:t>
            </a:r>
            <a:r>
              <a:rPr lang="fr-FR" dirty="0" err="1" smtClean="0"/>
              <a:t>with</a:t>
            </a:r>
            <a:r>
              <a:rPr lang="fr-FR" dirty="0" smtClean="0"/>
              <a:t> the </a:t>
            </a:r>
            <a:r>
              <a:rPr lang="fr-FR" dirty="0" err="1" smtClean="0"/>
              <a:t>evolution</a:t>
            </a:r>
            <a:r>
              <a:rPr lang="fr-FR" dirty="0" smtClean="0"/>
              <a:t> of </a:t>
            </a:r>
            <a:r>
              <a:rPr lang="fr-FR" dirty="0" err="1" smtClean="0"/>
              <a:t>specific</a:t>
            </a:r>
            <a:r>
              <a:rPr lang="fr-FR" dirty="0" smtClean="0"/>
              <a:t> </a:t>
            </a:r>
            <a:r>
              <a:rPr lang="fr-FR" dirty="0" err="1" smtClean="0"/>
              <a:t>sectoral</a:t>
            </a:r>
            <a:r>
              <a:rPr lang="fr-FR" dirty="0" smtClean="0"/>
              <a:t> </a:t>
            </a:r>
            <a:r>
              <a:rPr lang="fr-FR" dirty="0" err="1" smtClean="0"/>
              <a:t>characteristics</a:t>
            </a:r>
            <a:endParaRPr lang="fr-FR" dirty="0" smtClean="0"/>
          </a:p>
          <a:p>
            <a:r>
              <a:rPr lang="fr-FR" dirty="0" smtClean="0"/>
              <a:t>The </a:t>
            </a:r>
            <a:r>
              <a:rPr lang="fr-FR" dirty="0" err="1" smtClean="0"/>
              <a:t>recent</a:t>
            </a:r>
            <a:r>
              <a:rPr lang="fr-FR" dirty="0" smtClean="0"/>
              <a:t> </a:t>
            </a:r>
            <a:r>
              <a:rPr lang="fr-FR" dirty="0" err="1" smtClean="0"/>
              <a:t>works</a:t>
            </a:r>
            <a:r>
              <a:rPr lang="fr-FR" dirty="0" smtClean="0"/>
              <a:t> by Holger Graf and Anne ter </a:t>
            </a:r>
            <a:r>
              <a:rPr lang="fr-FR" dirty="0" err="1" smtClean="0"/>
              <a:t>Wal</a:t>
            </a:r>
            <a:r>
              <a:rPr lang="fr-FR" dirty="0" smtClean="0"/>
              <a:t> </a:t>
            </a:r>
            <a:r>
              <a:rPr lang="fr-FR" dirty="0" err="1" smtClean="0"/>
              <a:t>provide</a:t>
            </a:r>
            <a:r>
              <a:rPr lang="fr-FR" dirty="0" smtClean="0"/>
              <a:t> </a:t>
            </a:r>
            <a:r>
              <a:rPr lang="fr-FR" dirty="0" err="1" smtClean="0"/>
              <a:t>insightiful</a:t>
            </a:r>
            <a:r>
              <a:rPr lang="fr-FR" dirty="0" smtClean="0"/>
              <a:t> applications of </a:t>
            </a:r>
            <a:r>
              <a:rPr lang="fr-FR" dirty="0" err="1" smtClean="0"/>
              <a:t>these</a:t>
            </a:r>
            <a:r>
              <a:rPr lang="fr-FR" dirty="0" smtClean="0"/>
              <a:t> </a:t>
            </a:r>
            <a:r>
              <a:rPr lang="fr-FR" dirty="0" err="1" smtClean="0"/>
              <a:t>tools</a:t>
            </a:r>
            <a:endParaRPr lang="fr-FR" dirty="0" smtClean="0"/>
          </a:p>
          <a:p>
            <a:r>
              <a:rPr lang="fr-FR" dirty="0" err="1" smtClean="0"/>
              <a:t>Balconi</a:t>
            </a:r>
            <a:r>
              <a:rPr lang="fr-FR" dirty="0" smtClean="0"/>
              <a:t>, </a:t>
            </a:r>
            <a:r>
              <a:rPr lang="fr-FR" dirty="0" err="1" smtClean="0"/>
              <a:t>Breschi</a:t>
            </a:r>
            <a:r>
              <a:rPr lang="fr-FR" dirty="0" smtClean="0"/>
              <a:t> and </a:t>
            </a:r>
            <a:r>
              <a:rPr lang="fr-FR" dirty="0" err="1" smtClean="0"/>
              <a:t>Lissoni</a:t>
            </a:r>
            <a:r>
              <a:rPr lang="fr-FR" dirty="0" smtClean="0"/>
              <a:t> (2004) </a:t>
            </a:r>
            <a:r>
              <a:rPr lang="fr-FR" dirty="0" err="1" smtClean="0"/>
              <a:t>applies</a:t>
            </a:r>
            <a:r>
              <a:rPr lang="fr-FR" dirty="0" smtClean="0"/>
              <a:t> SNA to </a:t>
            </a:r>
            <a:r>
              <a:rPr lang="fr-FR" dirty="0" err="1" smtClean="0"/>
              <a:t>investigate</a:t>
            </a:r>
            <a:r>
              <a:rPr lang="fr-FR" dirty="0" smtClean="0"/>
              <a:t> the </a:t>
            </a:r>
            <a:r>
              <a:rPr lang="fr-FR" dirty="0" err="1" smtClean="0"/>
              <a:t>role</a:t>
            </a:r>
            <a:r>
              <a:rPr lang="fr-FR" dirty="0" smtClean="0"/>
              <a:t> of </a:t>
            </a:r>
            <a:r>
              <a:rPr lang="fr-FR" dirty="0" err="1" smtClean="0"/>
              <a:t>academic</a:t>
            </a:r>
            <a:r>
              <a:rPr lang="fr-FR" dirty="0" smtClean="0"/>
              <a:t> </a:t>
            </a:r>
            <a:r>
              <a:rPr lang="fr-FR" dirty="0" err="1" smtClean="0"/>
              <a:t>inventors</a:t>
            </a:r>
            <a:r>
              <a:rPr lang="fr-FR" dirty="0" smtClean="0"/>
              <a:t> in innovation networks</a:t>
            </a:r>
          </a:p>
        </p:txBody>
      </p:sp>
    </p:spTree>
    <p:extLst>
      <p:ext uri="{BB962C8B-B14F-4D97-AF65-F5344CB8AC3E}">
        <p14:creationId xmlns:p14="http://schemas.microsoft.com/office/powerpoint/2010/main" val="4276962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a:bodyPr>
          <a:lstStyle/>
          <a:p>
            <a:r>
              <a:rPr lang="fr-FR" dirty="0" err="1" smtClean="0"/>
              <a:t>Besides</a:t>
            </a:r>
            <a:r>
              <a:rPr lang="fr-FR" dirty="0" smtClean="0"/>
              <a:t> SNA, </a:t>
            </a:r>
            <a:r>
              <a:rPr lang="fr-FR" dirty="0" err="1" smtClean="0"/>
              <a:t>microeconometric</a:t>
            </a:r>
            <a:r>
              <a:rPr lang="fr-FR" dirty="0" smtClean="0"/>
              <a:t> </a:t>
            </a:r>
            <a:r>
              <a:rPr lang="fr-FR" dirty="0" err="1" smtClean="0"/>
              <a:t>studies</a:t>
            </a:r>
            <a:r>
              <a:rPr lang="fr-FR" dirty="0" smtClean="0"/>
              <a:t> </a:t>
            </a:r>
            <a:r>
              <a:rPr lang="fr-FR" dirty="0" err="1" smtClean="0"/>
              <a:t>investigate</a:t>
            </a:r>
            <a:r>
              <a:rPr lang="fr-FR" dirty="0" smtClean="0"/>
              <a:t> the </a:t>
            </a:r>
            <a:r>
              <a:rPr lang="fr-FR" dirty="0" err="1" smtClean="0"/>
              <a:t>determinants</a:t>
            </a:r>
            <a:r>
              <a:rPr lang="fr-FR" dirty="0" smtClean="0"/>
              <a:t> of citation or </a:t>
            </a:r>
            <a:r>
              <a:rPr lang="fr-FR" dirty="0" err="1" smtClean="0"/>
              <a:t>coinvention</a:t>
            </a:r>
            <a:r>
              <a:rPr lang="fr-FR" dirty="0" smtClean="0"/>
              <a:t> patterns </a:t>
            </a:r>
            <a:r>
              <a:rPr lang="fr-FR" dirty="0" err="1" smtClean="0"/>
              <a:t>so</a:t>
            </a:r>
            <a:r>
              <a:rPr lang="fr-FR" dirty="0" smtClean="0"/>
              <a:t> as to </a:t>
            </a:r>
            <a:r>
              <a:rPr lang="fr-FR" dirty="0" err="1" smtClean="0"/>
              <a:t>assess</a:t>
            </a:r>
            <a:r>
              <a:rPr lang="fr-FR" dirty="0" smtClean="0"/>
              <a:t> the impact of the </a:t>
            </a:r>
            <a:r>
              <a:rPr lang="fr-FR" dirty="0" err="1" smtClean="0"/>
              <a:t>different</a:t>
            </a:r>
            <a:r>
              <a:rPr lang="fr-FR" dirty="0" smtClean="0"/>
              <a:t> </a:t>
            </a:r>
            <a:r>
              <a:rPr lang="fr-FR" dirty="0" err="1" smtClean="0"/>
              <a:t>kinds</a:t>
            </a:r>
            <a:r>
              <a:rPr lang="fr-FR" dirty="0" smtClean="0"/>
              <a:t> of </a:t>
            </a:r>
            <a:r>
              <a:rPr lang="fr-FR" dirty="0" err="1" smtClean="0"/>
              <a:t>proximity</a:t>
            </a:r>
            <a:endParaRPr lang="fr-FR" dirty="0" smtClean="0"/>
          </a:p>
          <a:p>
            <a:r>
              <a:rPr lang="fr-FR" dirty="0" err="1" smtClean="0"/>
              <a:t>Gravity</a:t>
            </a:r>
            <a:r>
              <a:rPr lang="fr-FR" dirty="0" smtClean="0"/>
              <a:t> </a:t>
            </a:r>
            <a:r>
              <a:rPr lang="fr-FR" dirty="0" err="1" smtClean="0"/>
              <a:t>equation</a:t>
            </a:r>
            <a:r>
              <a:rPr lang="fr-FR" dirty="0" smtClean="0"/>
              <a:t> </a:t>
            </a:r>
            <a:r>
              <a:rPr lang="fr-FR" dirty="0" err="1" smtClean="0"/>
              <a:t>models</a:t>
            </a:r>
            <a:r>
              <a:rPr lang="fr-FR" dirty="0" smtClean="0"/>
              <a:t> are </a:t>
            </a:r>
            <a:r>
              <a:rPr lang="fr-FR" dirty="0" err="1" smtClean="0"/>
              <a:t>widely</a:t>
            </a:r>
            <a:r>
              <a:rPr lang="fr-FR" dirty="0" smtClean="0"/>
              <a:t> </a:t>
            </a:r>
            <a:r>
              <a:rPr lang="fr-FR" dirty="0" err="1" smtClean="0"/>
              <a:t>used</a:t>
            </a:r>
            <a:r>
              <a:rPr lang="fr-FR" dirty="0" smtClean="0"/>
              <a:t> in </a:t>
            </a:r>
            <a:r>
              <a:rPr lang="fr-FR" dirty="0" err="1" smtClean="0"/>
              <a:t>this</a:t>
            </a:r>
            <a:r>
              <a:rPr lang="fr-FR" dirty="0" smtClean="0"/>
              <a:t> </a:t>
            </a:r>
            <a:r>
              <a:rPr lang="fr-FR" dirty="0" err="1" smtClean="0"/>
              <a:t>context</a:t>
            </a:r>
            <a:endParaRPr lang="fr-FR" dirty="0" smtClean="0"/>
          </a:p>
          <a:p>
            <a:r>
              <a:rPr lang="fr-FR" dirty="0" smtClean="0"/>
              <a:t>The </a:t>
            </a:r>
            <a:r>
              <a:rPr lang="fr-FR" dirty="0" err="1" smtClean="0"/>
              <a:t>idea</a:t>
            </a:r>
            <a:r>
              <a:rPr lang="fr-FR" dirty="0" smtClean="0"/>
              <a:t> </a:t>
            </a:r>
            <a:r>
              <a:rPr lang="fr-FR" dirty="0" err="1" smtClean="0"/>
              <a:t>is</a:t>
            </a:r>
            <a:r>
              <a:rPr lang="fr-FR" dirty="0" smtClean="0"/>
              <a:t> </a:t>
            </a:r>
            <a:r>
              <a:rPr lang="fr-FR" dirty="0" err="1" smtClean="0"/>
              <a:t>that</a:t>
            </a:r>
            <a:r>
              <a:rPr lang="fr-FR" dirty="0" smtClean="0"/>
              <a:t> </a:t>
            </a:r>
            <a:r>
              <a:rPr lang="fr-FR" dirty="0" err="1" smtClean="0"/>
              <a:t>knowledge</a:t>
            </a:r>
            <a:r>
              <a:rPr lang="fr-FR" dirty="0" smtClean="0"/>
              <a:t> </a:t>
            </a:r>
            <a:r>
              <a:rPr lang="fr-FR" dirty="0" err="1" smtClean="0"/>
              <a:t>flows</a:t>
            </a:r>
            <a:r>
              <a:rPr lang="fr-FR" dirty="0" smtClean="0"/>
              <a:t> are </a:t>
            </a:r>
            <a:r>
              <a:rPr lang="fr-FR" dirty="0" err="1" smtClean="0"/>
              <a:t>function</a:t>
            </a:r>
            <a:r>
              <a:rPr lang="fr-FR" dirty="0" smtClean="0"/>
              <a:t> of a set of </a:t>
            </a:r>
            <a:r>
              <a:rPr lang="fr-FR" dirty="0" err="1" smtClean="0"/>
              <a:t>attracting</a:t>
            </a:r>
            <a:r>
              <a:rPr lang="fr-FR" dirty="0" smtClean="0"/>
              <a:t> forces, </a:t>
            </a:r>
            <a:r>
              <a:rPr lang="fr-FR" dirty="0" err="1" smtClean="0"/>
              <a:t>e.g</a:t>
            </a:r>
            <a:r>
              <a:rPr lang="fr-FR" dirty="0" smtClean="0"/>
              <a:t>.  </a:t>
            </a:r>
            <a:r>
              <a:rPr lang="fr-FR" dirty="0" err="1" smtClean="0"/>
              <a:t>regional</a:t>
            </a:r>
            <a:r>
              <a:rPr lang="fr-FR" dirty="0" smtClean="0"/>
              <a:t> variables </a:t>
            </a:r>
            <a:r>
              <a:rPr lang="fr-FR" dirty="0" err="1" smtClean="0"/>
              <a:t>like</a:t>
            </a:r>
            <a:r>
              <a:rPr lang="fr-FR" dirty="0" smtClean="0"/>
              <a:t> GDP, </a:t>
            </a:r>
            <a:r>
              <a:rPr lang="fr-FR" dirty="0" err="1" smtClean="0"/>
              <a:t>employment</a:t>
            </a:r>
            <a:r>
              <a:rPr lang="fr-FR" dirty="0" smtClean="0"/>
              <a:t>, </a:t>
            </a:r>
            <a:r>
              <a:rPr lang="fr-FR" dirty="0" err="1" smtClean="0"/>
              <a:t>etc</a:t>
            </a:r>
            <a:r>
              <a:rPr lang="fr-FR" dirty="0" smtClean="0"/>
              <a:t> (the mass of corps in </a:t>
            </a:r>
            <a:r>
              <a:rPr lang="fr-FR" dirty="0" err="1" smtClean="0"/>
              <a:t>Newton’s</a:t>
            </a:r>
            <a:r>
              <a:rPr lang="fr-FR" dirty="0" smtClean="0"/>
              <a:t> </a:t>
            </a:r>
            <a:r>
              <a:rPr lang="fr-FR" dirty="0" err="1" smtClean="0"/>
              <a:t>equation</a:t>
            </a:r>
            <a:r>
              <a:rPr lang="fr-FR" dirty="0" smtClean="0"/>
              <a:t>), and of distance</a:t>
            </a:r>
            <a:endParaRPr lang="fr-FR" dirty="0"/>
          </a:p>
        </p:txBody>
      </p:sp>
    </p:spTree>
    <p:extLst>
      <p:ext uri="{BB962C8B-B14F-4D97-AF65-F5344CB8AC3E}">
        <p14:creationId xmlns:p14="http://schemas.microsoft.com/office/powerpoint/2010/main" val="33963731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fontScale="92500" lnSpcReduction="10000"/>
          </a:bodyPr>
          <a:lstStyle/>
          <a:p>
            <a:r>
              <a:rPr lang="fr-FR" dirty="0" smtClean="0"/>
              <a:t>An important contribution in </a:t>
            </a:r>
            <a:r>
              <a:rPr lang="fr-FR" dirty="0" err="1" smtClean="0"/>
              <a:t>this</a:t>
            </a:r>
            <a:r>
              <a:rPr lang="fr-FR" dirty="0" smtClean="0"/>
              <a:t> area </a:t>
            </a:r>
            <a:r>
              <a:rPr lang="fr-FR" dirty="0" err="1" smtClean="0"/>
              <a:t>is</a:t>
            </a:r>
            <a:r>
              <a:rPr lang="fr-FR" dirty="0" smtClean="0"/>
              <a:t>: </a:t>
            </a:r>
            <a:r>
              <a:rPr lang="en-US" dirty="0" err="1" smtClean="0"/>
              <a:t>Peri</a:t>
            </a:r>
            <a:r>
              <a:rPr lang="en-US" dirty="0" smtClean="0"/>
              <a:t>, G., (2005). Determinants of Knowledge Flows and Their Effect on Innovation. The Review of Economics and Statistics 87(2), 308-322. </a:t>
            </a:r>
          </a:p>
          <a:p>
            <a:r>
              <a:rPr lang="en-US" dirty="0" smtClean="0"/>
              <a:t>More recent contributions are: </a:t>
            </a:r>
          </a:p>
          <a:p>
            <a:r>
              <a:rPr lang="en-US" dirty="0" err="1" smtClean="0"/>
              <a:t>Guellec</a:t>
            </a:r>
            <a:r>
              <a:rPr lang="en-US" dirty="0" smtClean="0"/>
              <a:t>, D., and Van </a:t>
            </a:r>
            <a:r>
              <a:rPr lang="en-US" dirty="0" err="1" smtClean="0"/>
              <a:t>Pottelsberghe</a:t>
            </a:r>
            <a:r>
              <a:rPr lang="en-US" dirty="0" smtClean="0"/>
              <a:t>, B., (2001). The internationalization of technology analyzed by patent data. Research Policy 30(8), 1253-126</a:t>
            </a:r>
          </a:p>
          <a:p>
            <a:r>
              <a:rPr lang="en-US" dirty="0" err="1" smtClean="0"/>
              <a:t>Picci</a:t>
            </a:r>
            <a:r>
              <a:rPr lang="en-US" dirty="0" smtClean="0"/>
              <a:t>, L., (2010). The Internationalization of Inventive Activity: A Gravity Model Using Patent Data. Research Policy39(8), 1070-1081. </a:t>
            </a:r>
          </a:p>
          <a:p>
            <a:r>
              <a:rPr lang="en-US" dirty="0" err="1" smtClean="0"/>
              <a:t>Montobbio</a:t>
            </a:r>
            <a:r>
              <a:rPr lang="en-US" dirty="0" smtClean="0"/>
              <a:t>, F. and </a:t>
            </a:r>
            <a:r>
              <a:rPr lang="en-US" dirty="0" err="1" smtClean="0"/>
              <a:t>Sterzi</a:t>
            </a:r>
            <a:r>
              <a:rPr lang="en-US" dirty="0" smtClean="0"/>
              <a:t>, V. (2013). The globalization of technology in emerging markets : a gravity model on the determinants of international patent, </a:t>
            </a:r>
            <a:r>
              <a:rPr lang="en-US" i="1" dirty="0" smtClean="0"/>
              <a:t>World Development</a:t>
            </a:r>
            <a:r>
              <a:rPr lang="en-US" dirty="0" smtClean="0"/>
              <a:t>, forthcoming.</a:t>
            </a:r>
          </a:p>
          <a:p>
            <a:endParaRPr lang="fr-FR" dirty="0"/>
          </a:p>
        </p:txBody>
      </p:sp>
    </p:spTree>
    <p:extLst>
      <p:ext uri="{BB962C8B-B14F-4D97-AF65-F5344CB8AC3E}">
        <p14:creationId xmlns:p14="http://schemas.microsoft.com/office/powerpoint/2010/main" val="570132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a:bodyPr>
          <a:lstStyle/>
          <a:p>
            <a:r>
              <a:rPr lang="it-IT" dirty="0" smtClean="0"/>
              <a:t>The </a:t>
            </a:r>
            <a:r>
              <a:rPr lang="it-IT" dirty="0" err="1" smtClean="0"/>
              <a:t>collective</a:t>
            </a:r>
            <a:r>
              <a:rPr lang="it-IT" dirty="0" smtClean="0"/>
              <a:t> and </a:t>
            </a:r>
            <a:r>
              <a:rPr lang="it-IT" dirty="0" err="1" smtClean="0"/>
              <a:t>interactive</a:t>
            </a:r>
            <a:r>
              <a:rPr lang="it-IT" dirty="0" smtClean="0"/>
              <a:t> </a:t>
            </a:r>
            <a:r>
              <a:rPr lang="it-IT" dirty="0" err="1" smtClean="0"/>
              <a:t>dimension</a:t>
            </a:r>
            <a:r>
              <a:rPr lang="it-IT" dirty="0" smtClean="0"/>
              <a:t> </a:t>
            </a:r>
            <a:r>
              <a:rPr lang="it-IT" dirty="0" err="1" smtClean="0"/>
              <a:t>of</a:t>
            </a:r>
            <a:r>
              <a:rPr lang="it-IT" dirty="0" smtClean="0"/>
              <a:t> </a:t>
            </a:r>
            <a:r>
              <a:rPr lang="it-IT" dirty="0" err="1" smtClean="0"/>
              <a:t>technological</a:t>
            </a:r>
            <a:r>
              <a:rPr lang="it-IT" dirty="0" smtClean="0"/>
              <a:t> </a:t>
            </a:r>
            <a:r>
              <a:rPr lang="it-IT" dirty="0" err="1" smtClean="0"/>
              <a:t>knowledge</a:t>
            </a:r>
            <a:r>
              <a:rPr lang="it-IT" dirty="0" smtClean="0"/>
              <a:t> (</a:t>
            </a:r>
            <a:r>
              <a:rPr lang="it-IT" dirty="0" err="1" smtClean="0"/>
              <a:t>see</a:t>
            </a:r>
            <a:r>
              <a:rPr lang="it-IT" dirty="0" smtClean="0"/>
              <a:t> </a:t>
            </a:r>
            <a:r>
              <a:rPr lang="it-IT" dirty="0" err="1" smtClean="0"/>
              <a:t>also</a:t>
            </a:r>
            <a:r>
              <a:rPr lang="it-IT" dirty="0" smtClean="0"/>
              <a:t> </a:t>
            </a:r>
            <a:r>
              <a:rPr lang="it-IT" dirty="0" err="1" smtClean="0"/>
              <a:t>Foray</a:t>
            </a:r>
            <a:r>
              <a:rPr lang="it-IT" dirty="0" smtClean="0"/>
              <a:t>, 2004) </a:t>
            </a:r>
            <a:r>
              <a:rPr lang="it-IT" dirty="0" err="1" smtClean="0"/>
              <a:t>raises</a:t>
            </a:r>
            <a:r>
              <a:rPr lang="it-IT" dirty="0" smtClean="0"/>
              <a:t> the </a:t>
            </a:r>
            <a:r>
              <a:rPr lang="it-IT" dirty="0" err="1" smtClean="0"/>
              <a:t>issue</a:t>
            </a:r>
            <a:r>
              <a:rPr lang="it-IT" dirty="0" smtClean="0"/>
              <a:t> </a:t>
            </a:r>
            <a:r>
              <a:rPr lang="it-IT" dirty="0" err="1" smtClean="0"/>
              <a:t>of</a:t>
            </a:r>
            <a:r>
              <a:rPr lang="it-IT" dirty="0" smtClean="0"/>
              <a:t> the </a:t>
            </a:r>
            <a:r>
              <a:rPr lang="it-IT" dirty="0" err="1" smtClean="0"/>
              <a:t>proximity</a:t>
            </a:r>
            <a:r>
              <a:rPr lang="it-IT" dirty="0" smtClean="0"/>
              <a:t> </a:t>
            </a:r>
            <a:r>
              <a:rPr lang="it-IT" dirty="0" err="1" smtClean="0"/>
              <a:t>of</a:t>
            </a:r>
            <a:r>
              <a:rPr lang="it-IT" dirty="0" smtClean="0"/>
              <a:t> </a:t>
            </a:r>
            <a:r>
              <a:rPr lang="it-IT" dirty="0" err="1" smtClean="0"/>
              <a:t>innovating</a:t>
            </a:r>
            <a:r>
              <a:rPr lang="it-IT" dirty="0" smtClean="0"/>
              <a:t> </a:t>
            </a:r>
            <a:r>
              <a:rPr lang="it-IT" dirty="0" err="1" smtClean="0"/>
              <a:t>agents</a:t>
            </a:r>
            <a:endParaRPr lang="it-IT" dirty="0" smtClean="0"/>
          </a:p>
          <a:p>
            <a:r>
              <a:rPr lang="it-IT" dirty="0" smtClean="0"/>
              <a:t>The </a:t>
            </a:r>
            <a:r>
              <a:rPr lang="it-IT" dirty="0" err="1" smtClean="0"/>
              <a:t>Regional</a:t>
            </a:r>
            <a:r>
              <a:rPr lang="it-IT" dirty="0" smtClean="0"/>
              <a:t> </a:t>
            </a:r>
            <a:r>
              <a:rPr lang="it-IT" dirty="0" err="1" smtClean="0"/>
              <a:t>Innovation</a:t>
            </a:r>
            <a:r>
              <a:rPr lang="it-IT" dirty="0" smtClean="0"/>
              <a:t> </a:t>
            </a:r>
            <a:r>
              <a:rPr lang="it-IT" dirty="0" err="1" smtClean="0"/>
              <a:t>Systems</a:t>
            </a:r>
            <a:r>
              <a:rPr lang="it-IT" dirty="0" smtClean="0"/>
              <a:t> (RIS) </a:t>
            </a:r>
            <a:r>
              <a:rPr lang="it-IT" dirty="0" err="1" smtClean="0"/>
              <a:t>approach</a:t>
            </a:r>
            <a:r>
              <a:rPr lang="it-IT" dirty="0" smtClean="0"/>
              <a:t> in </a:t>
            </a:r>
            <a:r>
              <a:rPr lang="it-IT" dirty="0" err="1" smtClean="0"/>
              <a:t>this</a:t>
            </a:r>
            <a:r>
              <a:rPr lang="it-IT" dirty="0" smtClean="0"/>
              <a:t> </a:t>
            </a:r>
            <a:r>
              <a:rPr lang="it-IT" dirty="0" err="1" smtClean="0"/>
              <a:t>perspective</a:t>
            </a:r>
            <a:r>
              <a:rPr lang="it-IT" dirty="0" smtClean="0"/>
              <a:t> </a:t>
            </a:r>
            <a:r>
              <a:rPr lang="en-US" dirty="0" smtClean="0"/>
              <a:t>stresses the relevance of different institutional assets at the regional level, </a:t>
            </a:r>
          </a:p>
          <a:p>
            <a:r>
              <a:rPr lang="en-US" dirty="0" smtClean="0"/>
              <a:t>degree of </a:t>
            </a:r>
            <a:r>
              <a:rPr lang="en-US" dirty="0" err="1" smtClean="0"/>
              <a:t>tacitness</a:t>
            </a:r>
            <a:r>
              <a:rPr lang="en-US" dirty="0" smtClean="0"/>
              <a:t> of the knowledge base, the presence of interface mechanisms among production, technological and scientific contexts, the variety of interaction process among firm (</a:t>
            </a:r>
            <a:r>
              <a:rPr lang="en-US" dirty="0" err="1" smtClean="0"/>
              <a:t>Storper</a:t>
            </a:r>
            <a:r>
              <a:rPr lang="en-US" dirty="0" smtClean="0"/>
              <a:t>, 1995a and 1995b; Scott and </a:t>
            </a:r>
            <a:r>
              <a:rPr lang="en-US" dirty="0" err="1" smtClean="0"/>
              <a:t>Storper</a:t>
            </a:r>
            <a:r>
              <a:rPr lang="en-US" dirty="0" smtClean="0"/>
              <a:t>, 1995; Cooke et al., 1997)</a:t>
            </a:r>
            <a:endParaRPr lang="it-IT" dirty="0"/>
          </a:p>
        </p:txBody>
      </p:sp>
    </p:spTree>
    <p:extLst>
      <p:ext uri="{BB962C8B-B14F-4D97-AF65-F5344CB8AC3E}">
        <p14:creationId xmlns:p14="http://schemas.microsoft.com/office/powerpoint/2010/main" val="41312250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Spatial Dynamics of Innovation</a:t>
            </a:r>
          </a:p>
        </p:txBody>
      </p:sp>
      <p:sp>
        <p:nvSpPr>
          <p:cNvPr id="3" name="Content Placeholder 2"/>
          <p:cNvSpPr>
            <a:spLocks noGrp="1"/>
          </p:cNvSpPr>
          <p:nvPr>
            <p:ph idx="1"/>
          </p:nvPr>
        </p:nvSpPr>
        <p:spPr/>
        <p:txBody>
          <a:bodyPr>
            <a:normAutofit/>
          </a:bodyPr>
          <a:lstStyle/>
          <a:p>
            <a:r>
              <a:rPr lang="en-US" sz="2400" dirty="0" err="1" smtClean="0"/>
              <a:t>Quatraro</a:t>
            </a:r>
            <a:r>
              <a:rPr lang="en-US" sz="2400" dirty="0" smtClean="0"/>
              <a:t> and </a:t>
            </a:r>
            <a:r>
              <a:rPr lang="en-US" sz="2400" dirty="0" err="1" smtClean="0"/>
              <a:t>Usai</a:t>
            </a:r>
            <a:r>
              <a:rPr lang="en-US" sz="2400" dirty="0" smtClean="0"/>
              <a:t> (2014) compare </a:t>
            </a:r>
            <a:r>
              <a:rPr lang="en-US" sz="2400" dirty="0"/>
              <a:t>the dynamics concerning three types of knowledge flows across regions in Europe in the last decade,</a:t>
            </a:r>
          </a:p>
          <a:p>
            <a:pPr lvl="1"/>
            <a:r>
              <a:rPr lang="en-US" sz="2000" dirty="0"/>
              <a:t>citations,</a:t>
            </a:r>
          </a:p>
          <a:p>
            <a:pPr lvl="1"/>
            <a:r>
              <a:rPr lang="en-US" sz="2000" dirty="0"/>
              <a:t>applicant-inventor links</a:t>
            </a:r>
          </a:p>
          <a:p>
            <a:pPr lvl="1"/>
            <a:r>
              <a:rPr lang="en-US" sz="2000" dirty="0"/>
              <a:t>co-</a:t>
            </a:r>
            <a:r>
              <a:rPr lang="en-US" sz="2000" dirty="0" err="1"/>
              <a:t>inventorships</a:t>
            </a:r>
            <a:endParaRPr lang="en-US" sz="2000" dirty="0"/>
          </a:p>
          <a:p>
            <a:r>
              <a:rPr lang="en-US" sz="2400" dirty="0"/>
              <a:t>Secondly, we look for evidence on the moderating role of different kinds of proximity on the impact of geographical distance.</a:t>
            </a:r>
            <a:endParaRPr lang="it-IT" sz="2400" dirty="0"/>
          </a:p>
          <a:p>
            <a:r>
              <a:rPr lang="en-US" sz="2400" dirty="0"/>
              <a:t>Finally, we follow the intuition by </a:t>
            </a:r>
            <a:r>
              <a:rPr lang="en-US" sz="2400" dirty="0" err="1"/>
              <a:t>Lafourcade</a:t>
            </a:r>
            <a:r>
              <a:rPr lang="en-US" sz="2400" dirty="0"/>
              <a:t> and </a:t>
            </a:r>
            <a:r>
              <a:rPr lang="en-US" sz="2400" dirty="0" err="1"/>
              <a:t>Paluzie</a:t>
            </a:r>
            <a:r>
              <a:rPr lang="en-US" sz="2400" dirty="0"/>
              <a:t> (2010), who show that border regions, which often appear to be disadvantaged areas because of their peripheral position within the country, may experience a counter effect due to the fact that they are the closest regions to other countries.</a:t>
            </a:r>
            <a:endParaRPr lang="fr-FR" dirty="0"/>
          </a:p>
        </p:txBody>
      </p:sp>
    </p:spTree>
    <p:extLst>
      <p:ext uri="{BB962C8B-B14F-4D97-AF65-F5344CB8AC3E}">
        <p14:creationId xmlns:p14="http://schemas.microsoft.com/office/powerpoint/2010/main" val="8316460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Spatial Dynamics of Innovation</a:t>
            </a:r>
          </a:p>
        </p:txBody>
      </p:sp>
      <p:sp>
        <p:nvSpPr>
          <p:cNvPr id="3" name="Content Placeholder 2"/>
          <p:cNvSpPr>
            <a:spLocks noGrp="1"/>
          </p:cNvSpPr>
          <p:nvPr>
            <p:ph idx="1"/>
          </p:nvPr>
        </p:nvSpPr>
        <p:spPr/>
        <p:txBody>
          <a:bodyPr>
            <a:normAutofit/>
          </a:bodyPr>
          <a:lstStyle/>
          <a:p>
            <a:r>
              <a:rPr lang="en-US" dirty="0"/>
              <a:t>We </a:t>
            </a:r>
            <a:r>
              <a:rPr lang="en-US" dirty="0" smtClean="0"/>
              <a:t>measure </a:t>
            </a:r>
            <a:r>
              <a:rPr lang="en-US" dirty="0"/>
              <a:t>knowledge flows by using all information contained in the OECD </a:t>
            </a:r>
            <a:r>
              <a:rPr lang="en-US" dirty="0" err="1"/>
              <a:t>RegPat</a:t>
            </a:r>
            <a:r>
              <a:rPr lang="en-US" dirty="0"/>
              <a:t> Database, and in particular data on co-</a:t>
            </a:r>
            <a:r>
              <a:rPr lang="en-US" dirty="0" err="1"/>
              <a:t>inventorships</a:t>
            </a:r>
            <a:r>
              <a:rPr lang="en-US" dirty="0"/>
              <a:t>, applicant-inventor links, and citation flows for 276 European regions in 29 countries (EU27+2).</a:t>
            </a:r>
          </a:p>
          <a:p>
            <a:r>
              <a:rPr lang="en-US" dirty="0"/>
              <a:t>The empirical strategy builds upon the traditional gravity model applied to </a:t>
            </a:r>
            <a:r>
              <a:rPr lang="en-US" dirty="0" err="1"/>
              <a:t>knowldge</a:t>
            </a:r>
            <a:r>
              <a:rPr lang="en-US" dirty="0"/>
              <a:t> flows as in </a:t>
            </a:r>
            <a:r>
              <a:rPr lang="en-US" dirty="0" err="1"/>
              <a:t>Maurseth</a:t>
            </a:r>
            <a:r>
              <a:rPr lang="en-US" dirty="0"/>
              <a:t> and </a:t>
            </a:r>
            <a:r>
              <a:rPr lang="en-US" dirty="0" err="1"/>
              <a:t>Verspagen</a:t>
            </a:r>
            <a:r>
              <a:rPr lang="en-US" dirty="0"/>
              <a:t> (2002), </a:t>
            </a:r>
            <a:r>
              <a:rPr lang="en-US" dirty="0" err="1"/>
              <a:t>Usai</a:t>
            </a:r>
            <a:r>
              <a:rPr lang="en-US" dirty="0"/>
              <a:t> and </a:t>
            </a:r>
            <a:r>
              <a:rPr lang="en-US" dirty="0" err="1"/>
              <a:t>Paci</a:t>
            </a:r>
            <a:r>
              <a:rPr lang="en-US" dirty="0"/>
              <a:t> (2009), </a:t>
            </a:r>
            <a:r>
              <a:rPr lang="en-US" dirty="0" err="1"/>
              <a:t>Picci</a:t>
            </a:r>
            <a:r>
              <a:rPr lang="en-US" dirty="0"/>
              <a:t> (2010), </a:t>
            </a:r>
            <a:r>
              <a:rPr lang="en-US" dirty="0" err="1"/>
              <a:t>Maggioni</a:t>
            </a:r>
            <a:r>
              <a:rPr lang="en-US" dirty="0"/>
              <a:t> et al. (2011). </a:t>
            </a:r>
            <a:endParaRPr lang="it-IT" dirty="0"/>
          </a:p>
          <a:p>
            <a:endParaRPr lang="fr-FR" dirty="0"/>
          </a:p>
        </p:txBody>
      </p:sp>
    </p:spTree>
    <p:extLst>
      <p:ext uri="{BB962C8B-B14F-4D97-AF65-F5344CB8AC3E}">
        <p14:creationId xmlns:p14="http://schemas.microsoft.com/office/powerpoint/2010/main" val="9589960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Spatial Dynamics of </a:t>
            </a:r>
            <a:r>
              <a:rPr lang="fr-FR" dirty="0" smtClean="0"/>
              <a:t>Innovation</a:t>
            </a:r>
            <a:endParaRPr lang="fr-FR" dirty="0"/>
          </a:p>
        </p:txBody>
      </p:sp>
      <p:sp>
        <p:nvSpPr>
          <p:cNvPr id="3" name="Content Placeholder 2"/>
          <p:cNvSpPr>
            <a:spLocks noGrp="1"/>
          </p:cNvSpPr>
          <p:nvPr>
            <p:ph idx="1"/>
          </p:nvPr>
        </p:nvSpPr>
        <p:spPr/>
        <p:txBody>
          <a:bodyPr>
            <a:normAutofit fontScale="92500" lnSpcReduction="10000"/>
          </a:bodyPr>
          <a:lstStyle/>
          <a:p>
            <a:r>
              <a:rPr lang="en-US" dirty="0"/>
              <a:t>Co-</a:t>
            </a:r>
            <a:r>
              <a:rPr lang="en-US" dirty="0" err="1"/>
              <a:t>inventorship</a:t>
            </a:r>
            <a:r>
              <a:rPr lang="en-US" dirty="0"/>
              <a:t> collaboration</a:t>
            </a:r>
          </a:p>
          <a:p>
            <a:pPr lvl="1"/>
            <a:r>
              <a:rPr lang="en-US" dirty="0"/>
              <a:t>a collaboration between the region </a:t>
            </a:r>
            <a:r>
              <a:rPr lang="en-US" i="1" dirty="0" err="1"/>
              <a:t>i</a:t>
            </a:r>
            <a:r>
              <a:rPr lang="en-US" i="1" dirty="0"/>
              <a:t> </a:t>
            </a:r>
            <a:r>
              <a:rPr lang="en-US" dirty="0"/>
              <a:t>and the region </a:t>
            </a:r>
            <a:r>
              <a:rPr lang="en-US" i="1" dirty="0"/>
              <a:t>j </a:t>
            </a:r>
            <a:r>
              <a:rPr lang="en-US" dirty="0"/>
              <a:t>is</a:t>
            </a:r>
            <a:r>
              <a:rPr lang="en-US" i="1" dirty="0"/>
              <a:t> </a:t>
            </a:r>
            <a:r>
              <a:rPr lang="en-US" dirty="0"/>
              <a:t>identified</a:t>
            </a:r>
            <a:r>
              <a:rPr lang="en-US" i="1" dirty="0"/>
              <a:t> </a:t>
            </a:r>
            <a:r>
              <a:rPr lang="en-US" dirty="0"/>
              <a:t>when, in a patent developed by more than one inventor, at least one co-inventor is resident in region </a:t>
            </a:r>
            <a:r>
              <a:rPr lang="en-US" i="1" dirty="0" err="1"/>
              <a:t>i</a:t>
            </a:r>
            <a:r>
              <a:rPr lang="en-US" i="1" dirty="0"/>
              <a:t> </a:t>
            </a:r>
            <a:r>
              <a:rPr lang="en-US" dirty="0"/>
              <a:t>and at least one co-inventor is resident in region</a:t>
            </a:r>
            <a:r>
              <a:rPr lang="en-US" i="1" dirty="0"/>
              <a:t> j.</a:t>
            </a:r>
            <a:endParaRPr lang="en-US" dirty="0"/>
          </a:p>
          <a:p>
            <a:r>
              <a:rPr lang="en-US" dirty="0"/>
              <a:t>Applicant-inventors relationships</a:t>
            </a:r>
          </a:p>
          <a:p>
            <a:pPr lvl="1"/>
            <a:r>
              <a:rPr lang="it-IT" dirty="0"/>
              <a:t>An applicant-inventor link is identified whenever a patent has (at least) </a:t>
            </a:r>
            <a:r>
              <a:rPr lang="it-IT" sz="2900" dirty="0"/>
              <a:t>one inventor in region </a:t>
            </a:r>
            <a:r>
              <a:rPr lang="it-IT" sz="2900" i="1" dirty="0"/>
              <a:t>i</a:t>
            </a:r>
            <a:r>
              <a:rPr lang="it-IT" sz="2900" dirty="0"/>
              <a:t> and one applicant (which is usually a firm) resident in another region </a:t>
            </a:r>
            <a:r>
              <a:rPr lang="it-IT" sz="2900" i="1" dirty="0"/>
              <a:t>j</a:t>
            </a:r>
          </a:p>
          <a:p>
            <a:r>
              <a:rPr lang="en-US" dirty="0"/>
              <a:t>Citation flows</a:t>
            </a:r>
          </a:p>
          <a:p>
            <a:pPr lvl="1"/>
            <a:r>
              <a:rPr lang="en-US" dirty="0"/>
              <a:t>citation from region </a:t>
            </a:r>
            <a:r>
              <a:rPr lang="en-US" i="1" dirty="0"/>
              <a:t>j</a:t>
            </a:r>
            <a:r>
              <a:rPr lang="en-US" dirty="0"/>
              <a:t> to region </a:t>
            </a:r>
            <a:r>
              <a:rPr lang="en-US" i="1" dirty="0" err="1"/>
              <a:t>i</a:t>
            </a:r>
            <a:r>
              <a:rPr lang="en-US" dirty="0"/>
              <a:t> occurs when the citing patent has at least one inventor residing in the region </a:t>
            </a:r>
            <a:r>
              <a:rPr lang="en-US" i="1" dirty="0"/>
              <a:t>j</a:t>
            </a:r>
            <a:r>
              <a:rPr lang="en-US" dirty="0"/>
              <a:t> and the cited patent has at least one inventor residing in the region </a:t>
            </a:r>
            <a:r>
              <a:rPr lang="en-US" i="1" dirty="0" err="1"/>
              <a:t>i</a:t>
            </a:r>
            <a:endParaRPr lang="en-US" i="1" dirty="0"/>
          </a:p>
          <a:p>
            <a:endParaRPr lang="fr-FR" dirty="0"/>
          </a:p>
        </p:txBody>
      </p:sp>
    </p:spTree>
    <p:extLst>
      <p:ext uri="{BB962C8B-B14F-4D97-AF65-F5344CB8AC3E}">
        <p14:creationId xmlns:p14="http://schemas.microsoft.com/office/powerpoint/2010/main" val="36931461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p:cNvGraphicFramePr>
            <a:graphicFrameLocks noGrp="1" noChangeAspect="1"/>
          </p:cNvGraphicFramePr>
          <p:nvPr>
            <p:ph idx="1"/>
            <p:extLst>
              <p:ext uri="{D42A27DB-BD31-4B8C-83A1-F6EECF244321}">
                <p14:modId xmlns:p14="http://schemas.microsoft.com/office/powerpoint/2010/main" val="722310900"/>
              </p:ext>
            </p:extLst>
          </p:nvPr>
        </p:nvGraphicFramePr>
        <p:xfrm>
          <a:off x="2159564" y="1770262"/>
          <a:ext cx="7639049" cy="1082675"/>
        </p:xfrm>
        <a:graphic>
          <a:graphicData uri="http://schemas.openxmlformats.org/presentationml/2006/ole">
            <mc:AlternateContent xmlns:mc="http://schemas.openxmlformats.org/markup-compatibility/2006">
              <mc:Choice xmlns:v="urn:schemas-microsoft-com:vml" Requires="v">
                <p:oleObj spid="_x0000_s9222" name="Equazione" r:id="rId4" imgW="6184900" imgH="1168400" progId="Equation.3">
                  <p:embed/>
                </p:oleObj>
              </mc:Choice>
              <mc:Fallback>
                <p:oleObj name="Equazione" r:id="rId4" imgW="6184900" imgH="11684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564" y="1770262"/>
                        <a:ext cx="7639049" cy="1082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egnaposto contenuto 2"/>
          <p:cNvSpPr txBox="1">
            <a:spLocks/>
          </p:cNvSpPr>
          <p:nvPr/>
        </p:nvSpPr>
        <p:spPr>
          <a:xfrm>
            <a:off x="609600" y="2996952"/>
            <a:ext cx="10959008" cy="3456384"/>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defRPr/>
            </a:pPr>
            <a:r>
              <a:rPr lang="it-IT" sz="3200" i="1" dirty="0" smtClean="0">
                <a:hlinkClick r:id="rId6" action="ppaction://hlinksldjump"/>
              </a:rPr>
              <a:t>k</a:t>
            </a:r>
            <a:r>
              <a:rPr kumimoji="0" lang="it-IT" sz="3200" b="0" i="1" u="none" strike="noStrike" kern="1200" cap="none" spc="0" normalizeH="0" baseline="0" noProof="0" dirty="0" smtClean="0">
                <a:ln>
                  <a:noFill/>
                </a:ln>
                <a:solidFill>
                  <a:schemeClr val="tx1"/>
                </a:solidFill>
                <a:effectLst/>
                <a:uLnTx/>
                <a:uFillTx/>
                <a:latin typeface="+mn-lt"/>
                <a:ea typeface="+mn-ea"/>
                <a:cs typeface="+mn-cs"/>
                <a:hlinkClick r:id="rId6" action="ppaction://hlinksldjump"/>
              </a:rPr>
              <a:t>f</a:t>
            </a:r>
            <a:r>
              <a:rPr lang="it-IT" sz="3200" dirty="0" smtClean="0"/>
              <a:t>: </a:t>
            </a:r>
            <a:r>
              <a:rPr lang="it-IT" sz="3200" dirty="0" err="1" smtClean="0"/>
              <a:t>citations</a:t>
            </a:r>
            <a:r>
              <a:rPr lang="it-IT" sz="3200" dirty="0" smtClean="0"/>
              <a:t> </a:t>
            </a:r>
            <a:r>
              <a:rPr lang="it-IT" sz="3200" dirty="0" err="1" smtClean="0"/>
              <a:t>flows</a:t>
            </a:r>
            <a:r>
              <a:rPr lang="it-IT" sz="3200" dirty="0" smtClean="0"/>
              <a:t>, </a:t>
            </a:r>
            <a:r>
              <a:rPr lang="it-IT" sz="3200" dirty="0" err="1" smtClean="0"/>
              <a:t>applicant-inventors</a:t>
            </a:r>
            <a:r>
              <a:rPr lang="it-IT" sz="3200" dirty="0" smtClean="0"/>
              <a:t> </a:t>
            </a:r>
            <a:r>
              <a:rPr lang="it-IT" sz="3200" dirty="0" err="1" smtClean="0"/>
              <a:t>links</a:t>
            </a:r>
            <a:r>
              <a:rPr lang="it-IT" sz="3200" dirty="0" smtClean="0"/>
              <a:t>, </a:t>
            </a:r>
            <a:r>
              <a:rPr kumimoji="0" lang="it-IT" sz="3200" b="0" i="0" u="none" strike="noStrike" kern="1200" cap="none" spc="0" normalizeH="0" baseline="0" noProof="0" dirty="0" err="1" smtClean="0">
                <a:ln>
                  <a:noFill/>
                </a:ln>
                <a:solidFill>
                  <a:schemeClr val="tx1"/>
                </a:solidFill>
                <a:effectLst/>
                <a:uLnTx/>
                <a:uFillTx/>
                <a:latin typeface="+mn-lt"/>
                <a:ea typeface="+mn-ea"/>
                <a:cs typeface="+mn-cs"/>
              </a:rPr>
              <a:t>coinventorships</a:t>
            </a:r>
            <a:endParaRPr kumimoji="0" lang="it-IT" sz="3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t-IT" sz="3200" i="1" baseline="0" dirty="0" err="1" smtClean="0"/>
              <a:t>distances</a:t>
            </a:r>
            <a:r>
              <a:rPr lang="it-IT" sz="3200" baseline="0" dirty="0" smtClean="0"/>
              <a:t>: </a:t>
            </a:r>
            <a:r>
              <a:rPr lang="it-IT" sz="3200" baseline="0" dirty="0" err="1" smtClean="0"/>
              <a:t>geographical</a:t>
            </a:r>
            <a:r>
              <a:rPr lang="it-IT" sz="3200" baseline="0" dirty="0" smtClean="0"/>
              <a:t>, </a:t>
            </a:r>
            <a:r>
              <a:rPr lang="it-IT" sz="3200" baseline="0" dirty="0" err="1" smtClean="0"/>
              <a:t>technological</a:t>
            </a:r>
            <a:r>
              <a:rPr lang="it-IT" sz="3200" baseline="0" dirty="0" smtClean="0"/>
              <a:t>, </a:t>
            </a:r>
            <a:r>
              <a:rPr lang="it-IT" sz="3200" baseline="0" dirty="0" err="1" smtClean="0"/>
              <a:t>relational</a:t>
            </a:r>
            <a:r>
              <a:rPr lang="it-IT" sz="3200" baseline="0" dirty="0" smtClean="0"/>
              <a:t>, </a:t>
            </a:r>
            <a:r>
              <a:rPr lang="it-IT" sz="3200" baseline="0" dirty="0" err="1" smtClean="0"/>
              <a:t>institutional</a:t>
            </a:r>
            <a:endParaRPr lang="it-IT" sz="3200" baseline="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t-IT" sz="3200" i="1" dirty="0" err="1" smtClean="0"/>
              <a:t>contiguities</a:t>
            </a:r>
            <a:r>
              <a:rPr lang="it-IT" sz="3200" dirty="0" smtClean="0"/>
              <a:t>: </a:t>
            </a:r>
            <a:r>
              <a:rPr lang="it-IT" sz="3200" dirty="0" err="1" smtClean="0"/>
              <a:t>cross-border</a:t>
            </a:r>
            <a:r>
              <a:rPr lang="it-IT" sz="3200" dirty="0" smtClean="0"/>
              <a:t>, </a:t>
            </a:r>
            <a:r>
              <a:rPr lang="it-IT" sz="3200" dirty="0" err="1" smtClean="0"/>
              <a:t>within</a:t>
            </a:r>
            <a:r>
              <a:rPr lang="it-IT" sz="3200" dirty="0" smtClean="0"/>
              <a:t> </a:t>
            </a:r>
            <a:r>
              <a:rPr lang="it-IT" sz="3200" dirty="0" err="1" smtClean="0"/>
              <a:t>border</a:t>
            </a:r>
            <a:endParaRPr lang="it-IT"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t-IT" sz="3200" i="1" dirty="0" err="1" smtClean="0"/>
              <a:t>r</a:t>
            </a:r>
            <a:r>
              <a:rPr lang="it-IT" sz="3200" i="1" baseline="0" dirty="0" err="1" smtClean="0"/>
              <a:t>egional</a:t>
            </a:r>
            <a:r>
              <a:rPr lang="it-IT" sz="3200" i="1" baseline="0" dirty="0" smtClean="0"/>
              <a:t> </a:t>
            </a:r>
            <a:r>
              <a:rPr lang="it-IT" sz="3200" i="1" baseline="0" dirty="0" err="1" smtClean="0"/>
              <a:t>features</a:t>
            </a:r>
            <a:r>
              <a:rPr lang="it-IT" sz="3200" baseline="0" dirty="0" smtClean="0"/>
              <a:t>:</a:t>
            </a:r>
            <a:r>
              <a:rPr lang="it-IT" sz="3200" dirty="0" smtClean="0"/>
              <a:t> </a:t>
            </a:r>
            <a:r>
              <a:rPr lang="it-IT" sz="3200" dirty="0" err="1" smtClean="0"/>
              <a:t>rd</a:t>
            </a:r>
            <a:r>
              <a:rPr lang="it-IT" sz="3200" dirty="0" smtClean="0"/>
              <a:t> </a:t>
            </a:r>
            <a:r>
              <a:rPr lang="it-IT" sz="3200" dirty="0" err="1" smtClean="0"/>
              <a:t>expenditure</a:t>
            </a:r>
            <a:r>
              <a:rPr lang="it-IT" sz="3200" dirty="0" smtClean="0"/>
              <a:t>, </a:t>
            </a:r>
            <a:r>
              <a:rPr lang="it-IT" sz="3200" dirty="0" err="1" smtClean="0"/>
              <a:t>patent</a:t>
            </a:r>
            <a:r>
              <a:rPr lang="it-IT" sz="3200" dirty="0" smtClean="0"/>
              <a:t> stock, </a:t>
            </a:r>
            <a:r>
              <a:rPr lang="it-IT" sz="3200" dirty="0" err="1" smtClean="0"/>
              <a:t>tertiary</a:t>
            </a:r>
            <a:r>
              <a:rPr lang="it-IT" sz="3200" dirty="0" smtClean="0"/>
              <a:t> </a:t>
            </a:r>
            <a:r>
              <a:rPr lang="it-IT" sz="3200" dirty="0" err="1" smtClean="0"/>
              <a:t>education</a:t>
            </a:r>
            <a:r>
              <a:rPr lang="it-IT" sz="3200" dirty="0" smtClean="0"/>
              <a:t>, </a:t>
            </a:r>
            <a:r>
              <a:rPr lang="it-IT" sz="3200" dirty="0" err="1" smtClean="0"/>
              <a:t>population</a:t>
            </a:r>
            <a:r>
              <a:rPr lang="it-IT" sz="3200" dirty="0" smtClean="0"/>
              <a:t> density</a:t>
            </a:r>
            <a:endParaRPr lang="it-IT" sz="3200" baseline="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egnaposto numero diapositiva 4"/>
          <p:cNvSpPr>
            <a:spLocks noGrp="1"/>
          </p:cNvSpPr>
          <p:nvPr>
            <p:ph type="sldNum" sz="quarter" idx="12"/>
          </p:nvPr>
        </p:nvSpPr>
        <p:spPr/>
        <p:txBody>
          <a:bodyPr/>
          <a:lstStyle/>
          <a:p>
            <a:fld id="{DE88CCDF-E1B4-426C-A0AA-0508DE7BD7B8}" type="slidenum">
              <a:rPr lang="it-IT" smtClean="0"/>
              <a:pPr/>
              <a:t>53</a:t>
            </a:fld>
            <a:endParaRPr lang="it-IT"/>
          </a:p>
        </p:txBody>
      </p:sp>
      <p:sp>
        <p:nvSpPr>
          <p:cNvPr id="6" name="Segnaposto piè di pagina 5"/>
          <p:cNvSpPr>
            <a:spLocks noGrp="1"/>
          </p:cNvSpPr>
          <p:nvPr>
            <p:ph type="ftr" sz="quarter" idx="4294967295"/>
          </p:nvPr>
        </p:nvSpPr>
        <p:spPr>
          <a:xfrm>
            <a:off x="4165600" y="6356351"/>
            <a:ext cx="3860800" cy="365125"/>
          </a:xfrm>
        </p:spPr>
        <p:txBody>
          <a:bodyPr/>
          <a:lstStyle/>
          <a:p>
            <a:endParaRPr lang="it-IT"/>
          </a:p>
        </p:txBody>
      </p:sp>
      <p:sp>
        <p:nvSpPr>
          <p:cNvPr id="3" name="Title 2"/>
          <p:cNvSpPr>
            <a:spLocks noGrp="1"/>
          </p:cNvSpPr>
          <p:nvPr>
            <p:ph type="title"/>
          </p:nvPr>
        </p:nvSpPr>
        <p:spPr/>
        <p:txBody>
          <a:bodyPr/>
          <a:lstStyle/>
          <a:p>
            <a:r>
              <a:rPr lang="fr-FR" dirty="0"/>
              <a:t>Spatial Dynamics of Innovation</a:t>
            </a:r>
          </a:p>
        </p:txBody>
      </p:sp>
    </p:spTree>
    <p:extLst>
      <p:ext uri="{BB962C8B-B14F-4D97-AF65-F5344CB8AC3E}">
        <p14:creationId xmlns:p14="http://schemas.microsoft.com/office/powerpoint/2010/main" val="13312111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Spatial Dynamics of Innovation</a:t>
            </a:r>
            <a:endParaRPr lang="fr-FR" dirty="0"/>
          </a:p>
        </p:txBody>
      </p:sp>
      <p:graphicFrame>
        <p:nvGraphicFramePr>
          <p:cNvPr id="4" name="Tabella 6"/>
          <p:cNvGraphicFramePr>
            <a:graphicFrameLocks noGrp="1"/>
          </p:cNvGraphicFramePr>
          <p:nvPr>
            <p:extLst>
              <p:ext uri="{D42A27DB-BD31-4B8C-83A1-F6EECF244321}">
                <p14:modId xmlns:p14="http://schemas.microsoft.com/office/powerpoint/2010/main" val="2616196709"/>
              </p:ext>
            </p:extLst>
          </p:nvPr>
        </p:nvGraphicFramePr>
        <p:xfrm>
          <a:off x="335360" y="1758272"/>
          <a:ext cx="11617290" cy="3645408"/>
        </p:xfrm>
        <a:graphic>
          <a:graphicData uri="http://schemas.openxmlformats.org/drawingml/2006/table">
            <a:tbl>
              <a:tblPr/>
              <a:tblGrid>
                <a:gridCol w="2673005"/>
                <a:gridCol w="8944285"/>
              </a:tblGrid>
              <a:tr h="0">
                <a:tc>
                  <a:txBody>
                    <a:bodyPr/>
                    <a:lstStyle/>
                    <a:p>
                      <a:pPr>
                        <a:lnSpc>
                          <a:spcPct val="115000"/>
                        </a:lnSpc>
                        <a:spcAft>
                          <a:spcPts val="0"/>
                        </a:spcAft>
                      </a:pPr>
                      <a:r>
                        <a:rPr lang="fr-FR" sz="1600" b="1" dirty="0">
                          <a:solidFill>
                            <a:srgbClr val="000000"/>
                          </a:solidFill>
                          <a:latin typeface="Times New Roman"/>
                          <a:ea typeface="Calibri"/>
                          <a:cs typeface="Times New Roman"/>
                        </a:rPr>
                        <a:t>Variable</a:t>
                      </a:r>
                      <a:endParaRPr lang="it-IT" sz="1600" dirty="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a:latin typeface="Times New Roman"/>
                          <a:ea typeface="Calibri"/>
                          <a:cs typeface="Times New Roman"/>
                        </a:rPr>
                        <a:t>Definition</a:t>
                      </a:r>
                      <a:endParaRPr lang="it-IT" sz="16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lncoinv</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Natural logarithm of patents with inventors in the region i and in the region j (average value 2002-2004)</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dirty="0" err="1">
                          <a:solidFill>
                            <a:srgbClr val="000000"/>
                          </a:solidFill>
                          <a:latin typeface="Times New Roman"/>
                          <a:ea typeface="Calibri"/>
                          <a:cs typeface="Times New Roman"/>
                        </a:rPr>
                        <a:t>lnappinv</a:t>
                      </a:r>
                      <a:endParaRPr lang="it-IT" sz="1600" dirty="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Natural logarithm of patents  with applicant from region i and inventor from region j (average value 2002-2004)</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lncit</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Natural logarithm of patent citations between region i and j (average value 2002-2004)</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dist</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a:latin typeface="Times New Roman"/>
                          <a:ea typeface="Calibri"/>
                          <a:cs typeface="Times New Roman"/>
                        </a:rPr>
                        <a:t>Distance (in kilometers)</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techprox</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Technological proximity between regions i and j, calculated on the basis of Jaffe’s cosine index.</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600" kern="1200" dirty="0" err="1" smtClean="0">
                          <a:solidFill>
                            <a:srgbClr val="000000"/>
                          </a:solidFill>
                          <a:latin typeface="Times New Roman"/>
                          <a:ea typeface="Calibri"/>
                          <a:cs typeface="Times New Roman"/>
                        </a:rPr>
                        <a:t>instprox</a:t>
                      </a:r>
                      <a:endParaRPr lang="it-IT" sz="1600" kern="1200" dirty="0">
                        <a:solidFill>
                          <a:srgbClr val="000000"/>
                        </a:solidFill>
                        <a:latin typeface="Times New Roman"/>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600" kern="1200" dirty="0" err="1" smtClean="0">
                          <a:solidFill>
                            <a:srgbClr val="000000"/>
                          </a:solidFill>
                          <a:latin typeface="Times New Roman"/>
                          <a:ea typeface="Calibri"/>
                          <a:cs typeface="Times New Roman"/>
                        </a:rPr>
                        <a:t>Samecountry</a:t>
                      </a:r>
                      <a:r>
                        <a:rPr lang="it-IT" sz="1600" dirty="0" smtClean="0">
                          <a:latin typeface="Calibri"/>
                          <a:ea typeface="Calibri"/>
                          <a:cs typeface="Times New Roman"/>
                        </a:rPr>
                        <a:t> </a:t>
                      </a:r>
                      <a:r>
                        <a:rPr lang="it-IT" sz="1600" kern="1200" dirty="0" err="1" smtClean="0">
                          <a:solidFill>
                            <a:srgbClr val="000000"/>
                          </a:solidFill>
                          <a:latin typeface="Times New Roman"/>
                          <a:ea typeface="Calibri"/>
                          <a:cs typeface="Times New Roman"/>
                        </a:rPr>
                        <a:t>dummies</a:t>
                      </a:r>
                      <a:endParaRPr lang="it-IT" sz="1600" kern="1200" dirty="0" smtClean="0">
                        <a:solidFill>
                          <a:srgbClr val="000000"/>
                        </a:solidFill>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600" dirty="0" smtClean="0">
                          <a:latin typeface="Times New Roman" pitchFamily="18" charset="0"/>
                          <a:ea typeface="Calibri"/>
                          <a:cs typeface="Times New Roman" pitchFamily="18" charset="0"/>
                        </a:rPr>
                        <a:t>cd</a:t>
                      </a:r>
                      <a:endParaRPr lang="it-IT" sz="1600" dirty="0">
                        <a:latin typeface="Times New Roman" pitchFamily="18" charset="0"/>
                        <a:ea typeface="Calibri"/>
                        <a:cs typeface="Times New Roman" pitchFamily="18"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600" dirty="0" err="1" smtClean="0">
                          <a:latin typeface="Times New Roman" pitchFamily="18" charset="0"/>
                          <a:ea typeface="Calibri"/>
                          <a:cs typeface="Times New Roman" pitchFamily="18" charset="0"/>
                        </a:rPr>
                        <a:t>Country</a:t>
                      </a:r>
                      <a:r>
                        <a:rPr lang="it-IT" sz="1600" dirty="0" smtClean="0">
                          <a:latin typeface="Times New Roman" pitchFamily="18" charset="0"/>
                          <a:ea typeface="Calibri"/>
                          <a:cs typeface="Times New Roman" pitchFamily="18" charset="0"/>
                        </a:rPr>
                        <a:t> </a:t>
                      </a:r>
                      <a:r>
                        <a:rPr lang="it-IT" sz="1600" dirty="0" err="1" smtClean="0">
                          <a:latin typeface="Times New Roman" pitchFamily="18" charset="0"/>
                          <a:ea typeface="Calibri"/>
                          <a:cs typeface="Times New Roman" pitchFamily="18" charset="0"/>
                        </a:rPr>
                        <a:t>dummies</a:t>
                      </a:r>
                      <a:endParaRPr lang="it-IT" sz="1600" dirty="0">
                        <a:latin typeface="Times New Roman" pitchFamily="18" charset="0"/>
                        <a:ea typeface="Calibri"/>
                        <a:cs typeface="Times New Roman"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dirty="0" err="1">
                          <a:solidFill>
                            <a:srgbClr val="000000"/>
                          </a:solidFill>
                          <a:latin typeface="Times New Roman"/>
                          <a:ea typeface="Calibri"/>
                          <a:cs typeface="Times New Roman"/>
                        </a:rPr>
                        <a:t>dens</a:t>
                      </a:r>
                      <a:endParaRPr lang="it-IT" sz="1600" dirty="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Times New Roman"/>
                          <a:ea typeface="Calibri"/>
                          <a:cs typeface="Times New Roman"/>
                        </a:rPr>
                        <a:t>Ratio between population and area (land use)</a:t>
                      </a:r>
                      <a:endParaRPr lang="it-IT" sz="16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loghk</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Natural logarithm of people with tertiary education attainment (average value 1999-2001)</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a:solidFill>
                            <a:srgbClr val="000000"/>
                          </a:solidFill>
                          <a:latin typeface="Times New Roman"/>
                          <a:ea typeface="Calibri"/>
                          <a:cs typeface="Times New Roman"/>
                        </a:rPr>
                        <a:t>logpat</a:t>
                      </a:r>
                      <a:endParaRPr lang="it-IT" sz="160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a:latin typeface="Times New Roman"/>
                          <a:ea typeface="Calibri"/>
                          <a:cs typeface="Times New Roman"/>
                        </a:rPr>
                        <a:t>Natural logarithm of patent applications </a:t>
                      </a:r>
                      <a:r>
                        <a:rPr lang="en-US" sz="1600">
                          <a:latin typeface="Times New Roman"/>
                          <a:ea typeface="Calibri"/>
                          <a:cs typeface="Times New Roman"/>
                        </a:rPr>
                        <a:t>(average value 1999-2001)</a:t>
                      </a:r>
                      <a:endParaRPr lang="it-IT" sz="160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600" dirty="0" err="1">
                          <a:solidFill>
                            <a:srgbClr val="000000"/>
                          </a:solidFill>
                          <a:latin typeface="Times New Roman"/>
                          <a:ea typeface="Calibri"/>
                          <a:cs typeface="Times New Roman"/>
                        </a:rPr>
                        <a:t>logrdexp</a:t>
                      </a:r>
                      <a:endParaRPr lang="it-IT" sz="1600" dirty="0">
                        <a:latin typeface="Calibri"/>
                        <a:ea typeface="Calibri"/>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Times New Roman"/>
                          <a:ea typeface="Calibri"/>
                          <a:cs typeface="Times New Roman"/>
                        </a:rPr>
                        <a:t>Natural logarithm of R&amp;D expenditure (average value 1999-2001)</a:t>
                      </a:r>
                      <a:endParaRPr lang="it-IT" sz="16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91364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Spatial Dynamics of Innovation</a:t>
            </a:r>
          </a:p>
        </p:txBody>
      </p:sp>
      <p:sp>
        <p:nvSpPr>
          <p:cNvPr id="3" name="Content Placeholder 2"/>
          <p:cNvSpPr>
            <a:spLocks noGrp="1"/>
          </p:cNvSpPr>
          <p:nvPr>
            <p:ph idx="1"/>
          </p:nvPr>
        </p:nvSpPr>
        <p:spPr/>
        <p:txBody>
          <a:bodyPr>
            <a:normAutofit/>
          </a:bodyPr>
          <a:lstStyle/>
          <a:p>
            <a:r>
              <a:rPr lang="en-GB" dirty="0"/>
              <a:t>geographical distance (</a:t>
            </a:r>
            <a:r>
              <a:rPr lang="en-GB" i="1" dirty="0" err="1"/>
              <a:t>geodist</a:t>
            </a:r>
            <a:r>
              <a:rPr lang="en-GB" i="1" baseline="-25000" dirty="0" err="1"/>
              <a:t>i,j</a:t>
            </a:r>
            <a:r>
              <a:rPr lang="en-GB" dirty="0"/>
              <a:t>) is measured by logarithm of the row-normalized distance between regions </a:t>
            </a:r>
            <a:r>
              <a:rPr lang="en-GB" i="1" dirty="0" err="1"/>
              <a:t>i</a:t>
            </a:r>
            <a:r>
              <a:rPr lang="en-GB" dirty="0"/>
              <a:t> and </a:t>
            </a:r>
            <a:r>
              <a:rPr lang="en-GB" i="1" dirty="0" smtClean="0"/>
              <a:t>j</a:t>
            </a:r>
          </a:p>
          <a:p>
            <a:r>
              <a:rPr lang="en-GB" dirty="0"/>
              <a:t>contiguity </a:t>
            </a:r>
            <a:r>
              <a:rPr lang="en-GB" dirty="0" smtClean="0"/>
              <a:t>(</a:t>
            </a:r>
            <a:r>
              <a:rPr lang="en-GB" i="1" dirty="0" err="1"/>
              <a:t>cont</a:t>
            </a:r>
            <a:r>
              <a:rPr lang="en-GB" i="1" baseline="-25000" dirty="0" err="1"/>
              <a:t>ij</a:t>
            </a:r>
            <a:r>
              <a:rPr lang="en-GB" dirty="0"/>
              <a:t>) between regions </a:t>
            </a:r>
            <a:r>
              <a:rPr lang="en-GB" i="1" dirty="0" err="1"/>
              <a:t>i</a:t>
            </a:r>
            <a:r>
              <a:rPr lang="en-GB" dirty="0"/>
              <a:t> and </a:t>
            </a:r>
            <a:r>
              <a:rPr lang="en-GB" i="1" dirty="0" smtClean="0"/>
              <a:t>j</a:t>
            </a:r>
          </a:p>
          <a:p>
            <a:r>
              <a:rPr lang="en-GB" dirty="0"/>
              <a:t>contiguity of regions belonging to the same country (</a:t>
            </a:r>
            <a:r>
              <a:rPr lang="en-GB" i="1" dirty="0" err="1"/>
              <a:t>wtbrd</a:t>
            </a:r>
            <a:r>
              <a:rPr lang="en-GB" i="1" baseline="-25000" dirty="0" err="1"/>
              <a:t>ij</a:t>
            </a:r>
            <a:r>
              <a:rPr lang="en-GB" dirty="0" smtClean="0"/>
              <a:t>)</a:t>
            </a:r>
          </a:p>
          <a:p>
            <a:r>
              <a:rPr lang="en-GB" dirty="0"/>
              <a:t>contiguity of regions belonging to different countries (</a:t>
            </a:r>
            <a:r>
              <a:rPr lang="en-GB" i="1" dirty="0" err="1"/>
              <a:t>crossbrd</a:t>
            </a:r>
            <a:r>
              <a:rPr lang="en-GB" i="1" baseline="-25000" dirty="0" err="1"/>
              <a:t>ij</a:t>
            </a:r>
            <a:r>
              <a:rPr lang="en-GB" dirty="0"/>
              <a:t>) </a:t>
            </a:r>
            <a:endParaRPr lang="en-GB" dirty="0" smtClean="0"/>
          </a:p>
          <a:p>
            <a:r>
              <a:rPr lang="en-GB" i="1" dirty="0" err="1"/>
              <a:t>inner</a:t>
            </a:r>
            <a:r>
              <a:rPr lang="en-GB" i="1" baseline="-25000" dirty="0" err="1"/>
              <a:t>ij</a:t>
            </a:r>
            <a:r>
              <a:rPr lang="en-GB" dirty="0"/>
              <a:t> which is equal to 1 if regions </a:t>
            </a:r>
            <a:r>
              <a:rPr lang="en-GB" i="1" dirty="0" err="1"/>
              <a:t>i</a:t>
            </a:r>
            <a:r>
              <a:rPr lang="en-GB"/>
              <a:t> and </a:t>
            </a:r>
            <a:r>
              <a:rPr lang="en-GB" i="1"/>
              <a:t>j</a:t>
            </a:r>
            <a:r>
              <a:rPr lang="en-GB"/>
              <a:t> are not contiguous but belong to two contiguous countries, and 0 otherwise</a:t>
            </a:r>
            <a:endParaRPr lang="fr-FR" dirty="0"/>
          </a:p>
        </p:txBody>
      </p:sp>
      <p:sp>
        <p:nvSpPr>
          <p:cNvPr id="4" name="Slide Number Placeholder 3"/>
          <p:cNvSpPr>
            <a:spLocks noGrp="1"/>
          </p:cNvSpPr>
          <p:nvPr>
            <p:ph type="sldNum" sz="quarter" idx="12"/>
          </p:nvPr>
        </p:nvSpPr>
        <p:spPr/>
        <p:txBody>
          <a:bodyPr/>
          <a:lstStyle/>
          <a:p>
            <a:fld id="{DE88CCDF-E1B4-426C-A0AA-0508DE7BD7B8}" type="slidenum">
              <a:rPr lang="it-IT" smtClean="0"/>
              <a:pPr/>
              <a:t>55</a:t>
            </a:fld>
            <a:endParaRPr lang="it-IT"/>
          </a:p>
        </p:txBody>
      </p:sp>
    </p:spTree>
    <p:extLst>
      <p:ext uri="{BB962C8B-B14F-4D97-AF65-F5344CB8AC3E}">
        <p14:creationId xmlns:p14="http://schemas.microsoft.com/office/powerpoint/2010/main" val="5071522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sp>
        <p:nvSpPr>
          <p:cNvPr id="3" name="Segnaposto contenuto 2"/>
          <p:cNvSpPr>
            <a:spLocks noGrp="1"/>
          </p:cNvSpPr>
          <p:nvPr>
            <p:ph idx="1"/>
          </p:nvPr>
        </p:nvSpPr>
        <p:spPr/>
        <p:txBody>
          <a:bodyPr>
            <a:normAutofit/>
          </a:bodyPr>
          <a:lstStyle/>
          <a:p>
            <a:r>
              <a:rPr lang="fr-FR" dirty="0" err="1" smtClean="0"/>
              <a:t>Another</a:t>
            </a:r>
            <a:r>
              <a:rPr lang="fr-FR" dirty="0" smtClean="0"/>
              <a:t> important </a:t>
            </a:r>
            <a:r>
              <a:rPr lang="fr-FR" dirty="0" err="1" smtClean="0"/>
              <a:t>topic</a:t>
            </a:r>
            <a:r>
              <a:rPr lang="fr-FR" dirty="0" smtClean="0"/>
              <a:t> </a:t>
            </a:r>
            <a:r>
              <a:rPr lang="fr-FR" dirty="0" err="1" smtClean="0"/>
              <a:t>related</a:t>
            </a:r>
            <a:r>
              <a:rPr lang="fr-FR" dirty="0" smtClean="0"/>
              <a:t> innovation networks </a:t>
            </a:r>
            <a:r>
              <a:rPr lang="fr-FR" dirty="0" err="1" smtClean="0"/>
              <a:t>concerns</a:t>
            </a:r>
            <a:r>
              <a:rPr lang="fr-FR" dirty="0" smtClean="0"/>
              <a:t> </a:t>
            </a:r>
            <a:r>
              <a:rPr lang="fr-FR" dirty="0" err="1" smtClean="0"/>
              <a:t>technology</a:t>
            </a:r>
            <a:r>
              <a:rPr lang="fr-FR" dirty="0" smtClean="0"/>
              <a:t> alliances.</a:t>
            </a:r>
          </a:p>
          <a:p>
            <a:r>
              <a:rPr lang="fr-FR" dirty="0" smtClean="0"/>
              <a:t>The investigations have been </a:t>
            </a:r>
            <a:r>
              <a:rPr lang="fr-FR" dirty="0" err="1" smtClean="0"/>
              <a:t>mostly</a:t>
            </a:r>
            <a:r>
              <a:rPr lang="fr-FR" dirty="0" smtClean="0"/>
              <a:t> </a:t>
            </a:r>
            <a:r>
              <a:rPr lang="fr-FR" dirty="0" err="1" smtClean="0"/>
              <a:t>at</a:t>
            </a:r>
            <a:r>
              <a:rPr lang="fr-FR" dirty="0" smtClean="0"/>
              <a:t> the </a:t>
            </a:r>
            <a:r>
              <a:rPr lang="fr-FR" dirty="0" err="1" smtClean="0"/>
              <a:t>sectoral</a:t>
            </a:r>
            <a:r>
              <a:rPr lang="fr-FR" dirty="0" smtClean="0"/>
              <a:t> and country </a:t>
            </a:r>
            <a:r>
              <a:rPr lang="fr-FR" dirty="0" err="1" smtClean="0"/>
              <a:t>level</a:t>
            </a:r>
            <a:r>
              <a:rPr lang="fr-FR" dirty="0" smtClean="0"/>
              <a:t>, as </a:t>
            </a:r>
            <a:r>
              <a:rPr lang="fr-FR" dirty="0" err="1" smtClean="0"/>
              <a:t>well</a:t>
            </a:r>
            <a:r>
              <a:rPr lang="fr-FR" dirty="0" smtClean="0"/>
              <a:t> as the </a:t>
            </a:r>
            <a:r>
              <a:rPr lang="fr-FR" dirty="0" err="1" smtClean="0"/>
              <a:t>firm</a:t>
            </a:r>
            <a:r>
              <a:rPr lang="fr-FR" dirty="0" smtClean="0"/>
              <a:t> </a:t>
            </a:r>
            <a:r>
              <a:rPr lang="fr-FR" dirty="0" err="1" smtClean="0"/>
              <a:t>level</a:t>
            </a:r>
            <a:r>
              <a:rPr lang="fr-FR" dirty="0" smtClean="0"/>
              <a:t> </a:t>
            </a:r>
            <a:r>
              <a:rPr lang="fr-FR" dirty="0" err="1" smtClean="0"/>
              <a:t>from</a:t>
            </a:r>
            <a:r>
              <a:rPr lang="fr-FR" dirty="0" smtClean="0"/>
              <a:t> a </a:t>
            </a:r>
            <a:r>
              <a:rPr lang="fr-FR" dirty="0" err="1" smtClean="0"/>
              <a:t>strategic</a:t>
            </a:r>
            <a:r>
              <a:rPr lang="fr-FR" dirty="0" smtClean="0"/>
              <a:t> management perspective</a:t>
            </a:r>
          </a:p>
          <a:p>
            <a:r>
              <a:rPr lang="fr-FR" dirty="0" smtClean="0"/>
              <a:t>Analyses </a:t>
            </a:r>
            <a:r>
              <a:rPr lang="fr-FR" dirty="0" err="1" smtClean="0"/>
              <a:t>focusing</a:t>
            </a:r>
            <a:r>
              <a:rPr lang="fr-FR" dirty="0" smtClean="0"/>
              <a:t> on the </a:t>
            </a:r>
            <a:r>
              <a:rPr lang="fr-FR" dirty="0" err="1" smtClean="0"/>
              <a:t>geographical</a:t>
            </a:r>
            <a:r>
              <a:rPr lang="fr-FR" dirty="0" smtClean="0"/>
              <a:t> dimensions of </a:t>
            </a:r>
            <a:r>
              <a:rPr lang="fr-FR" dirty="0" err="1" smtClean="0"/>
              <a:t>technology</a:t>
            </a:r>
            <a:r>
              <a:rPr lang="fr-FR" dirty="0" smtClean="0"/>
              <a:t> alliances hard to </a:t>
            </a:r>
            <a:r>
              <a:rPr lang="fr-FR" dirty="0" err="1" smtClean="0"/>
              <a:t>be</a:t>
            </a:r>
            <a:r>
              <a:rPr lang="fr-FR" dirty="0" smtClean="0"/>
              <a:t> </a:t>
            </a:r>
            <a:r>
              <a:rPr lang="fr-FR" dirty="0" err="1" smtClean="0"/>
              <a:t>found</a:t>
            </a:r>
            <a:endParaRPr lang="fr-FR" dirty="0" smtClean="0"/>
          </a:p>
          <a:p>
            <a:r>
              <a:rPr lang="fr-FR" dirty="0" err="1" smtClean="0"/>
              <a:t>Marrocu</a:t>
            </a:r>
            <a:r>
              <a:rPr lang="fr-FR" dirty="0" smtClean="0"/>
              <a:t>, </a:t>
            </a:r>
            <a:r>
              <a:rPr lang="fr-FR" dirty="0" err="1" smtClean="0"/>
              <a:t>Paci</a:t>
            </a:r>
            <a:r>
              <a:rPr lang="fr-FR" dirty="0" smtClean="0"/>
              <a:t> and Usai (2013) marks a </a:t>
            </a:r>
            <a:r>
              <a:rPr lang="fr-FR" dirty="0" err="1" smtClean="0"/>
              <a:t>step</a:t>
            </a:r>
            <a:r>
              <a:rPr lang="fr-FR" dirty="0" smtClean="0"/>
              <a:t> </a:t>
            </a:r>
            <a:r>
              <a:rPr lang="fr-FR" dirty="0" err="1" smtClean="0"/>
              <a:t>forwards</a:t>
            </a:r>
            <a:r>
              <a:rPr lang="fr-FR" dirty="0" smtClean="0"/>
              <a:t> in </a:t>
            </a:r>
            <a:r>
              <a:rPr lang="fr-FR" dirty="0" err="1" smtClean="0"/>
              <a:t>this</a:t>
            </a:r>
            <a:r>
              <a:rPr lang="fr-FR" dirty="0" smtClean="0"/>
              <a:t> respect</a:t>
            </a:r>
          </a:p>
          <a:p>
            <a:endParaRPr lang="fr-FR" dirty="0" smtClean="0"/>
          </a:p>
          <a:p>
            <a:endParaRPr lang="fr-FR" dirty="0"/>
          </a:p>
        </p:txBody>
      </p:sp>
    </p:spTree>
    <p:extLst>
      <p:ext uri="{BB962C8B-B14F-4D97-AF65-F5344CB8AC3E}">
        <p14:creationId xmlns:p14="http://schemas.microsoft.com/office/powerpoint/2010/main" val="646155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Spatial Dynamics of Innovation</a:t>
            </a:r>
            <a:endParaRPr lang="fr-FR" dirty="0"/>
          </a:p>
        </p:txBody>
      </p:sp>
      <p:graphicFrame>
        <p:nvGraphicFramePr>
          <p:cNvPr id="3" name="Table 2"/>
          <p:cNvGraphicFramePr>
            <a:graphicFrameLocks noGrp="1"/>
          </p:cNvGraphicFramePr>
          <p:nvPr>
            <p:extLst>
              <p:ext uri="{D42A27DB-BD31-4B8C-83A1-F6EECF244321}">
                <p14:modId xmlns:p14="http://schemas.microsoft.com/office/powerpoint/2010/main" val="2800744077"/>
              </p:ext>
            </p:extLst>
          </p:nvPr>
        </p:nvGraphicFramePr>
        <p:xfrm>
          <a:off x="3133737" y="1804978"/>
          <a:ext cx="5063916" cy="2628900"/>
        </p:xfrm>
        <a:graphic>
          <a:graphicData uri="http://schemas.openxmlformats.org/drawingml/2006/table">
            <a:tbl>
              <a:tblPr>
                <a:tableStyleId>{2A488322-F2BA-4B5B-9748-0D474271808F}</a:tableStyleId>
              </a:tblPr>
              <a:tblGrid>
                <a:gridCol w="1265979"/>
                <a:gridCol w="1265979"/>
                <a:gridCol w="1265979"/>
                <a:gridCol w="1265979"/>
              </a:tblGrid>
              <a:tr h="162560">
                <a:tc>
                  <a:txBody>
                    <a:bodyPr/>
                    <a:lstStyle/>
                    <a:p>
                      <a:pPr>
                        <a:lnSpc>
                          <a:spcPct val="115000"/>
                        </a:lnSpc>
                        <a:spcAft>
                          <a:spcPts val="0"/>
                        </a:spcAft>
                      </a:pPr>
                      <a:r>
                        <a:rPr lang="en-US" sz="1000" dirty="0">
                          <a:effectLst/>
                        </a:rPr>
                        <a:t> </a:t>
                      </a:r>
                      <a:endParaRPr lang="fr-FR" sz="1100" dirty="0">
                        <a:effectLst/>
                        <a:latin typeface="Garamond"/>
                        <a:ea typeface="Calibri"/>
                        <a:cs typeface="Times New Roman"/>
                      </a:endParaRPr>
                    </a:p>
                  </a:txBody>
                  <a:tcPr marT="0" marB="0"/>
                </a:tc>
                <a:tc gridSpan="3">
                  <a:txBody>
                    <a:bodyPr/>
                    <a:lstStyle/>
                    <a:p>
                      <a:pPr algn="ctr">
                        <a:lnSpc>
                          <a:spcPct val="115000"/>
                        </a:lnSpc>
                        <a:spcAft>
                          <a:spcPts val="0"/>
                        </a:spcAft>
                      </a:pPr>
                      <a:r>
                        <a:rPr lang="en-US" sz="1000">
                          <a:effectLst/>
                        </a:rPr>
                        <a:t>Baseline specification</a:t>
                      </a:r>
                      <a:endParaRPr lang="fr-FR" sz="1100">
                        <a:effectLst/>
                        <a:latin typeface="Garamond"/>
                        <a:ea typeface="Calibri"/>
                        <a:cs typeface="Times New Roman"/>
                      </a:endParaRPr>
                    </a:p>
                  </a:txBody>
                  <a:tcPr marT="0" marB="0"/>
                </a:tc>
                <a:tc hMerge="1">
                  <a:txBody>
                    <a:bodyPr/>
                    <a:lstStyle/>
                    <a:p>
                      <a:endParaRPr lang="fr-FR"/>
                    </a:p>
                  </a:txBody>
                  <a:tcPr/>
                </a:tc>
                <a:tc hMerge="1">
                  <a:txBody>
                    <a:bodyPr/>
                    <a:lstStyle/>
                    <a:p>
                      <a:endParaRPr lang="fr-FR"/>
                    </a:p>
                  </a:txBody>
                  <a:tcPr/>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Ln(Cit)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Ln(AppInv)</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Ln(Coinv)</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geodist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-0.114</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-0.097</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-0.124</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techprox</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0.056</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0.035</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0.033</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56845">
                <a:tc>
                  <a:txBody>
                    <a:bodyPr/>
                    <a:lstStyle/>
                    <a:p>
                      <a:pPr>
                        <a:lnSpc>
                          <a:spcPct val="115000"/>
                        </a:lnSpc>
                        <a:spcAft>
                          <a:spcPts val="0"/>
                        </a:spcAft>
                      </a:pPr>
                      <a:r>
                        <a:rPr lang="en-US" sz="1000">
                          <a:effectLst/>
                        </a:rPr>
                        <a:t>instprox</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0.118</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0.291</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0.308</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crsbrd</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0.022</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0.036</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0.074</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wtnbrd</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0.063</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0.172</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0.271</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56845">
                <a:tc>
                  <a:txBody>
                    <a:bodyPr/>
                    <a:lstStyle/>
                    <a:p>
                      <a:pPr>
                        <a:lnSpc>
                          <a:spcPct val="115000"/>
                        </a:lnSpc>
                        <a:spcAft>
                          <a:spcPts val="0"/>
                        </a:spcAft>
                      </a:pPr>
                      <a:r>
                        <a:rPr lang="en-US" sz="1000" dirty="0" smtClean="0">
                          <a:effectLst/>
                        </a:rPr>
                        <a:t>inner</a:t>
                      </a:r>
                      <a:endParaRPr lang="fr-FR" sz="1100" dirty="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0.000</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-0.012</a:t>
                      </a:r>
                      <a:r>
                        <a:rPr lang="en-US" sz="1000" baseline="30000">
                          <a:effectLst/>
                        </a:rPr>
                        <a:t>**</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-0.056</a:t>
                      </a:r>
                      <a:r>
                        <a:rPr lang="en-US" sz="1000" baseline="30000">
                          <a:effectLst/>
                        </a:rPr>
                        <a:t>***</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 </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 </a:t>
                      </a:r>
                      <a:endParaRPr lang="fr-FR" sz="1100">
                        <a:effectLst/>
                        <a:latin typeface="Garamond"/>
                        <a:ea typeface="Calibri"/>
                        <a:cs typeface="Times New Roman"/>
                      </a:endParaRPr>
                    </a:p>
                  </a:txBody>
                  <a:tcPr marT="0" marB="0"/>
                </a:tc>
              </a:tr>
              <a:tr h="162560">
                <a:tc>
                  <a:txBody>
                    <a:bodyPr/>
                    <a:lstStyle/>
                    <a:p>
                      <a:pPr>
                        <a:lnSpc>
                          <a:spcPct val="115000"/>
                        </a:lnSpc>
                        <a:spcAft>
                          <a:spcPts val="0"/>
                        </a:spcAft>
                      </a:pPr>
                      <a:r>
                        <a:rPr lang="en-US" sz="1000" dirty="0">
                          <a:effectLst/>
                        </a:rPr>
                        <a:t>N</a:t>
                      </a:r>
                      <a:endParaRPr lang="fr-FR" sz="1100" dirty="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74256</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a:effectLst/>
                        </a:rPr>
                        <a:t>74256</a:t>
                      </a:r>
                      <a:endParaRPr lang="fr-FR" sz="1100">
                        <a:effectLst/>
                        <a:latin typeface="Garamond"/>
                        <a:ea typeface="Calibri"/>
                        <a:cs typeface="Times New Roman"/>
                      </a:endParaRPr>
                    </a:p>
                  </a:txBody>
                  <a:tcPr marT="0" marB="0"/>
                </a:tc>
                <a:tc>
                  <a:txBody>
                    <a:bodyPr/>
                    <a:lstStyle/>
                    <a:p>
                      <a:pPr algn="ctr">
                        <a:lnSpc>
                          <a:spcPct val="115000"/>
                        </a:lnSpc>
                        <a:spcAft>
                          <a:spcPts val="0"/>
                        </a:spcAft>
                      </a:pPr>
                      <a:r>
                        <a:rPr lang="en-US" sz="1000" dirty="0">
                          <a:effectLst/>
                        </a:rPr>
                        <a:t>37128</a:t>
                      </a:r>
                      <a:endParaRPr lang="fr-FR" sz="1100" dirty="0">
                        <a:effectLst/>
                        <a:latin typeface="Garamond"/>
                        <a:ea typeface="Calibri"/>
                        <a:cs typeface="Times New Roman"/>
                      </a:endParaRPr>
                    </a:p>
                  </a:txBody>
                  <a:tcPr marT="0" marB="0"/>
                </a:tc>
              </a:tr>
            </a:tbl>
          </a:graphicData>
        </a:graphic>
      </p:graphicFrame>
    </p:spTree>
    <p:extLst>
      <p:ext uri="{BB962C8B-B14F-4D97-AF65-F5344CB8AC3E}">
        <p14:creationId xmlns:p14="http://schemas.microsoft.com/office/powerpoint/2010/main" val="34702434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Conclusions and avenues</a:t>
            </a:r>
            <a:endParaRPr lang="fr-FR" dirty="0"/>
          </a:p>
        </p:txBody>
      </p:sp>
      <p:sp>
        <p:nvSpPr>
          <p:cNvPr id="3" name="Segnaposto contenuto 2"/>
          <p:cNvSpPr>
            <a:spLocks noGrp="1"/>
          </p:cNvSpPr>
          <p:nvPr>
            <p:ph idx="1"/>
          </p:nvPr>
        </p:nvSpPr>
        <p:spPr/>
        <p:txBody>
          <a:bodyPr/>
          <a:lstStyle/>
          <a:p>
            <a:r>
              <a:rPr lang="fr-FR" dirty="0" smtClean="0"/>
              <a:t>This lecture </a:t>
            </a:r>
            <a:r>
              <a:rPr lang="fr-FR" dirty="0" err="1" smtClean="0"/>
              <a:t>aimed</a:t>
            </a:r>
            <a:r>
              <a:rPr lang="fr-FR" dirty="0" smtClean="0"/>
              <a:t> </a:t>
            </a:r>
            <a:r>
              <a:rPr lang="fr-FR" dirty="0" err="1" smtClean="0"/>
              <a:t>at</a:t>
            </a:r>
            <a:r>
              <a:rPr lang="fr-FR" dirty="0" smtClean="0"/>
              <a:t> </a:t>
            </a:r>
            <a:r>
              <a:rPr lang="fr-FR" dirty="0" err="1" smtClean="0"/>
              <a:t>providing</a:t>
            </a:r>
            <a:r>
              <a:rPr lang="fr-FR" dirty="0" smtClean="0"/>
              <a:t> an </a:t>
            </a:r>
            <a:r>
              <a:rPr lang="fr-FR" dirty="0" err="1" smtClean="0"/>
              <a:t>overview</a:t>
            </a:r>
            <a:r>
              <a:rPr lang="fr-FR" dirty="0" smtClean="0"/>
              <a:t> </a:t>
            </a:r>
            <a:r>
              <a:rPr lang="fr-FR" dirty="0" err="1" smtClean="0"/>
              <a:t>upon</a:t>
            </a:r>
            <a:r>
              <a:rPr lang="fr-FR" dirty="0" smtClean="0"/>
              <a:t> the possible avenues to </a:t>
            </a:r>
            <a:r>
              <a:rPr lang="fr-FR" dirty="0" err="1" smtClean="0"/>
              <a:t>undertake</a:t>
            </a:r>
            <a:r>
              <a:rPr lang="fr-FR" dirty="0" smtClean="0"/>
              <a:t> the investigation of innovation </a:t>
            </a:r>
            <a:r>
              <a:rPr lang="fr-FR" dirty="0" err="1" smtClean="0"/>
              <a:t>dynamics</a:t>
            </a:r>
            <a:r>
              <a:rPr lang="fr-FR" dirty="0" smtClean="0"/>
              <a:t> </a:t>
            </a:r>
            <a:r>
              <a:rPr lang="fr-FR" dirty="0" err="1" smtClean="0"/>
              <a:t>from</a:t>
            </a:r>
            <a:r>
              <a:rPr lang="fr-FR" dirty="0" smtClean="0"/>
              <a:t> a </a:t>
            </a:r>
            <a:r>
              <a:rPr lang="fr-FR" dirty="0" err="1" smtClean="0"/>
              <a:t>regional</a:t>
            </a:r>
            <a:r>
              <a:rPr lang="fr-FR" dirty="0" smtClean="0"/>
              <a:t> perspective</a:t>
            </a:r>
          </a:p>
          <a:p>
            <a:r>
              <a:rPr lang="fr-FR" dirty="0" smtClean="0"/>
              <a:t>A </a:t>
            </a:r>
            <a:r>
              <a:rPr lang="fr-FR" dirty="0" err="1" smtClean="0"/>
              <a:t>variety</a:t>
            </a:r>
            <a:r>
              <a:rPr lang="fr-FR" dirty="0" smtClean="0"/>
              <a:t> of issues have been </a:t>
            </a:r>
            <a:r>
              <a:rPr lang="fr-FR" dirty="0" err="1" smtClean="0"/>
              <a:t>identified</a:t>
            </a:r>
            <a:r>
              <a:rPr lang="fr-FR" dirty="0" smtClean="0"/>
              <a:t>, </a:t>
            </a:r>
            <a:r>
              <a:rPr lang="fr-FR" dirty="0" err="1" smtClean="0"/>
              <a:t>along</a:t>
            </a:r>
            <a:r>
              <a:rPr lang="fr-FR" dirty="0" smtClean="0"/>
              <a:t> </a:t>
            </a:r>
            <a:r>
              <a:rPr lang="fr-FR" dirty="0" err="1" smtClean="0"/>
              <a:t>with</a:t>
            </a:r>
            <a:r>
              <a:rPr lang="fr-FR" dirty="0" smtClean="0"/>
              <a:t> a </a:t>
            </a:r>
            <a:r>
              <a:rPr lang="fr-FR" dirty="0" err="1" smtClean="0"/>
              <a:t>variety</a:t>
            </a:r>
            <a:r>
              <a:rPr lang="fr-FR" dirty="0" smtClean="0"/>
              <a:t> of </a:t>
            </a:r>
            <a:r>
              <a:rPr lang="fr-FR" dirty="0" err="1" smtClean="0"/>
              <a:t>available</a:t>
            </a:r>
            <a:r>
              <a:rPr lang="fr-FR" dirty="0" smtClean="0"/>
              <a:t> </a:t>
            </a:r>
            <a:r>
              <a:rPr lang="fr-FR" dirty="0" err="1" smtClean="0"/>
              <a:t>methodologies</a:t>
            </a:r>
            <a:endParaRPr lang="fr-FR" dirty="0" smtClean="0"/>
          </a:p>
          <a:p>
            <a:r>
              <a:rPr lang="fr-FR" dirty="0" smtClean="0"/>
              <a:t>This </a:t>
            </a:r>
            <a:r>
              <a:rPr lang="fr-FR" dirty="0" err="1" smtClean="0"/>
              <a:t>is</a:t>
            </a:r>
            <a:r>
              <a:rPr lang="fr-FR" dirty="0" smtClean="0"/>
              <a:t> far </a:t>
            </a:r>
            <a:r>
              <a:rPr lang="fr-FR" dirty="0" err="1" smtClean="0"/>
              <a:t>from</a:t>
            </a:r>
            <a:r>
              <a:rPr lang="fr-FR" dirty="0" smtClean="0"/>
              <a:t> </a:t>
            </a:r>
            <a:r>
              <a:rPr lang="fr-FR" dirty="0" err="1" smtClean="0"/>
              <a:t>being</a:t>
            </a:r>
            <a:r>
              <a:rPr lang="fr-FR" dirty="0" smtClean="0"/>
              <a:t> exhaustive, and </a:t>
            </a:r>
            <a:r>
              <a:rPr lang="fr-FR" dirty="0" err="1" smtClean="0"/>
              <a:t>most</a:t>
            </a:r>
            <a:r>
              <a:rPr lang="fr-FR" dirty="0" smtClean="0"/>
              <a:t> </a:t>
            </a:r>
            <a:r>
              <a:rPr lang="fr-FR" dirty="0" err="1" smtClean="0"/>
              <a:t>focused</a:t>
            </a:r>
            <a:r>
              <a:rPr lang="fr-FR" dirty="0" smtClean="0"/>
              <a:t> on </a:t>
            </a:r>
            <a:r>
              <a:rPr lang="fr-FR" dirty="0" err="1" smtClean="0"/>
              <a:t>econometric</a:t>
            </a:r>
            <a:r>
              <a:rPr lang="fr-FR" dirty="0" smtClean="0"/>
              <a:t> </a:t>
            </a:r>
            <a:r>
              <a:rPr lang="fr-FR" dirty="0" err="1" smtClean="0"/>
              <a:t>methodologies</a:t>
            </a:r>
            <a:endParaRPr lang="fr-FR" dirty="0"/>
          </a:p>
        </p:txBody>
      </p:sp>
    </p:spTree>
    <p:extLst>
      <p:ext uri="{BB962C8B-B14F-4D97-AF65-F5344CB8AC3E}">
        <p14:creationId xmlns:p14="http://schemas.microsoft.com/office/powerpoint/2010/main" val="36135882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Conclusions and avenues</a:t>
            </a:r>
          </a:p>
        </p:txBody>
      </p:sp>
      <p:sp>
        <p:nvSpPr>
          <p:cNvPr id="3" name="Content Placeholder 2"/>
          <p:cNvSpPr>
            <a:spLocks noGrp="1"/>
          </p:cNvSpPr>
          <p:nvPr>
            <p:ph idx="1"/>
          </p:nvPr>
        </p:nvSpPr>
        <p:spPr/>
        <p:txBody>
          <a:bodyPr>
            <a:normAutofit/>
          </a:bodyPr>
          <a:lstStyle/>
          <a:p>
            <a:r>
              <a:rPr lang="fr-FR" dirty="0" err="1" smtClean="0"/>
              <a:t>Recent</a:t>
            </a:r>
            <a:r>
              <a:rPr lang="fr-FR" dirty="0" smtClean="0"/>
              <a:t> </a:t>
            </a:r>
            <a:r>
              <a:rPr lang="fr-FR" dirty="0" err="1" smtClean="0"/>
              <a:t>interest</a:t>
            </a:r>
            <a:r>
              <a:rPr lang="fr-FR" dirty="0" smtClean="0"/>
              <a:t> in the </a:t>
            </a:r>
            <a:r>
              <a:rPr lang="fr-FR" dirty="0" err="1" smtClean="0"/>
              <a:t>emergence</a:t>
            </a:r>
            <a:r>
              <a:rPr lang="fr-FR" dirty="0" smtClean="0"/>
              <a:t> of new industries and technologies at the </a:t>
            </a:r>
            <a:r>
              <a:rPr lang="fr-FR" dirty="0" err="1" smtClean="0"/>
              <a:t>regional</a:t>
            </a:r>
            <a:r>
              <a:rPr lang="fr-FR" dirty="0" smtClean="0"/>
              <a:t> </a:t>
            </a:r>
            <a:r>
              <a:rPr lang="fr-FR" dirty="0" err="1" smtClean="0"/>
              <a:t>level</a:t>
            </a:r>
            <a:r>
              <a:rPr lang="fr-FR" dirty="0" smtClean="0"/>
              <a:t> (</a:t>
            </a:r>
            <a:r>
              <a:rPr lang="fr-FR" dirty="0" err="1" smtClean="0"/>
              <a:t>Boschma</a:t>
            </a:r>
            <a:r>
              <a:rPr lang="fr-FR" dirty="0" smtClean="0"/>
              <a:t> et al, 2013; </a:t>
            </a:r>
            <a:r>
              <a:rPr lang="fr-FR" dirty="0" err="1" smtClean="0"/>
              <a:t>Colombelli</a:t>
            </a:r>
            <a:r>
              <a:rPr lang="fr-FR" dirty="0" smtClean="0"/>
              <a:t> et al., 2014)</a:t>
            </a:r>
          </a:p>
          <a:p>
            <a:r>
              <a:rPr lang="fr-FR" dirty="0" err="1" smtClean="0"/>
              <a:t>Regional</a:t>
            </a:r>
            <a:r>
              <a:rPr lang="fr-FR" dirty="0" smtClean="0"/>
              <a:t> </a:t>
            </a:r>
            <a:r>
              <a:rPr lang="fr-FR" dirty="0" err="1" smtClean="0"/>
              <a:t>technological</a:t>
            </a:r>
            <a:r>
              <a:rPr lang="fr-FR" dirty="0" smtClean="0"/>
              <a:t> </a:t>
            </a:r>
            <a:r>
              <a:rPr lang="fr-FR" dirty="0" err="1" smtClean="0"/>
              <a:t>trajectories</a:t>
            </a:r>
            <a:r>
              <a:rPr lang="fr-FR" dirty="0" smtClean="0"/>
              <a:t> are </a:t>
            </a:r>
            <a:r>
              <a:rPr lang="fr-FR" dirty="0" err="1" smtClean="0"/>
              <a:t>shaped</a:t>
            </a:r>
            <a:r>
              <a:rPr lang="fr-FR" dirty="0" smtClean="0"/>
              <a:t> by </a:t>
            </a:r>
            <a:r>
              <a:rPr lang="fr-FR" dirty="0" err="1" smtClean="0"/>
              <a:t>competencens</a:t>
            </a:r>
            <a:r>
              <a:rPr lang="fr-FR" dirty="0" smtClean="0"/>
              <a:t> </a:t>
            </a:r>
            <a:r>
              <a:rPr lang="fr-FR" dirty="0" err="1" smtClean="0"/>
              <a:t>accumulated</a:t>
            </a:r>
            <a:r>
              <a:rPr lang="fr-FR" dirty="0" smtClean="0"/>
              <a:t> over time</a:t>
            </a:r>
          </a:p>
          <a:p>
            <a:r>
              <a:rPr lang="fr-FR" dirty="0" smtClean="0"/>
              <a:t>Product-</a:t>
            </a:r>
            <a:r>
              <a:rPr lang="fr-FR" dirty="0" err="1" smtClean="0"/>
              <a:t>space</a:t>
            </a:r>
            <a:r>
              <a:rPr lang="fr-FR" dirty="0" smtClean="0"/>
              <a:t> </a:t>
            </a:r>
            <a:r>
              <a:rPr lang="fr-FR" dirty="0" err="1" smtClean="0"/>
              <a:t>approach</a:t>
            </a:r>
            <a:r>
              <a:rPr lang="fr-FR" dirty="0" smtClean="0"/>
              <a:t> </a:t>
            </a:r>
            <a:r>
              <a:rPr lang="fr-FR" dirty="0" err="1" smtClean="0"/>
              <a:t>applied</a:t>
            </a:r>
            <a:r>
              <a:rPr lang="fr-FR" dirty="0" smtClean="0"/>
              <a:t> to </a:t>
            </a:r>
            <a:r>
              <a:rPr lang="fr-FR" dirty="0" err="1" smtClean="0"/>
              <a:t>investigate</a:t>
            </a:r>
            <a:r>
              <a:rPr lang="fr-FR" dirty="0" smtClean="0"/>
              <a:t> the impact of ‘</a:t>
            </a:r>
            <a:r>
              <a:rPr lang="fr-FR" dirty="0" err="1" smtClean="0"/>
              <a:t>proximity</a:t>
            </a:r>
            <a:r>
              <a:rPr lang="fr-FR" dirty="0" smtClean="0"/>
              <a:t>’ </a:t>
            </a:r>
            <a:r>
              <a:rPr lang="fr-FR" dirty="0" err="1" smtClean="0"/>
              <a:t>between</a:t>
            </a:r>
            <a:r>
              <a:rPr lang="fr-FR" dirty="0" smtClean="0"/>
              <a:t> new and </a:t>
            </a:r>
            <a:r>
              <a:rPr lang="fr-FR" dirty="0" err="1" smtClean="0"/>
              <a:t>existing</a:t>
            </a:r>
            <a:r>
              <a:rPr lang="fr-FR" dirty="0" smtClean="0"/>
              <a:t> </a:t>
            </a:r>
            <a:r>
              <a:rPr lang="fr-FR" dirty="0" err="1" smtClean="0"/>
              <a:t>technological</a:t>
            </a:r>
            <a:r>
              <a:rPr lang="fr-FR" dirty="0" smtClean="0"/>
              <a:t> </a:t>
            </a:r>
            <a:r>
              <a:rPr lang="fr-FR" dirty="0" err="1" smtClean="0"/>
              <a:t>activities</a:t>
            </a:r>
            <a:endParaRPr lang="fr-FR" dirty="0" smtClean="0"/>
          </a:p>
          <a:p>
            <a:r>
              <a:rPr lang="fr-FR" dirty="0" smtClean="0"/>
              <a:t>Smart </a:t>
            </a:r>
            <a:r>
              <a:rPr lang="fr-FR" dirty="0" err="1" smtClean="0"/>
              <a:t>specialization</a:t>
            </a:r>
            <a:r>
              <a:rPr lang="fr-FR" dirty="0" smtClean="0"/>
              <a:t> and key </a:t>
            </a:r>
            <a:r>
              <a:rPr lang="fr-FR" dirty="0" err="1" smtClean="0"/>
              <a:t>enabling</a:t>
            </a:r>
            <a:r>
              <a:rPr lang="fr-FR" dirty="0" smtClean="0"/>
              <a:t> technologies (</a:t>
            </a:r>
            <a:r>
              <a:rPr lang="fr-FR" dirty="0" err="1" smtClean="0"/>
              <a:t>KETs</a:t>
            </a:r>
            <a:r>
              <a:rPr lang="fr-FR" dirty="0" smtClean="0"/>
              <a:t>) (</a:t>
            </a:r>
            <a:r>
              <a:rPr lang="fr-FR" dirty="0" err="1" smtClean="0"/>
              <a:t>Montresor</a:t>
            </a:r>
            <a:r>
              <a:rPr lang="fr-FR" dirty="0" smtClean="0"/>
              <a:t> and </a:t>
            </a:r>
            <a:r>
              <a:rPr lang="fr-FR" dirty="0" err="1" smtClean="0"/>
              <a:t>Quatraro</a:t>
            </a:r>
            <a:r>
              <a:rPr lang="fr-FR" dirty="0" smtClean="0"/>
              <a:t>, in </a:t>
            </a:r>
            <a:r>
              <a:rPr lang="fr-FR" dirty="0" err="1" smtClean="0"/>
              <a:t>progress</a:t>
            </a:r>
            <a:r>
              <a:rPr lang="fr-FR" smtClean="0"/>
              <a:t>)</a:t>
            </a:r>
            <a:endParaRPr lang="fr-FR" dirty="0" smtClean="0"/>
          </a:p>
        </p:txBody>
      </p:sp>
    </p:spTree>
    <p:extLst>
      <p:ext uri="{BB962C8B-B14F-4D97-AF65-F5344CB8AC3E}">
        <p14:creationId xmlns:p14="http://schemas.microsoft.com/office/powerpoint/2010/main" val="2447823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a:bodyPr>
          <a:lstStyle/>
          <a:p>
            <a:r>
              <a:rPr lang="it-IT" dirty="0" smtClean="0"/>
              <a:t>On </a:t>
            </a:r>
            <a:r>
              <a:rPr lang="it-IT" dirty="0" err="1" smtClean="0"/>
              <a:t>complementary</a:t>
            </a:r>
            <a:r>
              <a:rPr lang="it-IT" dirty="0" smtClean="0"/>
              <a:t> </a:t>
            </a:r>
            <a:r>
              <a:rPr lang="it-IT" dirty="0" err="1" smtClean="0"/>
              <a:t>grounds</a:t>
            </a:r>
            <a:r>
              <a:rPr lang="it-IT" dirty="0" smtClean="0"/>
              <a:t>, the </a:t>
            </a:r>
            <a:r>
              <a:rPr lang="it-IT" dirty="0" err="1" smtClean="0"/>
              <a:t>intrinsic</a:t>
            </a:r>
            <a:r>
              <a:rPr lang="it-IT" dirty="0" smtClean="0"/>
              <a:t> </a:t>
            </a:r>
            <a:r>
              <a:rPr lang="it-IT" dirty="0" err="1" smtClean="0"/>
              <a:t>limits</a:t>
            </a:r>
            <a:r>
              <a:rPr lang="it-IT" dirty="0" smtClean="0"/>
              <a:t> </a:t>
            </a:r>
            <a:r>
              <a:rPr lang="it-IT" dirty="0" err="1" smtClean="0"/>
              <a:t>of</a:t>
            </a:r>
            <a:r>
              <a:rPr lang="it-IT" dirty="0" smtClean="0"/>
              <a:t> </a:t>
            </a:r>
            <a:r>
              <a:rPr lang="it-IT" dirty="0" err="1" smtClean="0"/>
              <a:t>knowledge</a:t>
            </a:r>
            <a:r>
              <a:rPr lang="it-IT" dirty="0" smtClean="0"/>
              <a:t> in </a:t>
            </a:r>
            <a:r>
              <a:rPr lang="it-IT" dirty="0" err="1" smtClean="0"/>
              <a:t>terms</a:t>
            </a:r>
            <a:r>
              <a:rPr lang="it-IT" dirty="0" smtClean="0"/>
              <a:t> </a:t>
            </a:r>
            <a:r>
              <a:rPr lang="it-IT" dirty="0" err="1" smtClean="0"/>
              <a:t>of</a:t>
            </a:r>
            <a:r>
              <a:rPr lang="it-IT" dirty="0" smtClean="0"/>
              <a:t> </a:t>
            </a:r>
            <a:r>
              <a:rPr lang="it-IT" dirty="0" err="1" smtClean="0"/>
              <a:t>appropriability</a:t>
            </a:r>
            <a:r>
              <a:rPr lang="it-IT" dirty="0" smtClean="0"/>
              <a:t> (</a:t>
            </a:r>
            <a:r>
              <a:rPr lang="it-IT" dirty="0" err="1" smtClean="0"/>
              <a:t>Arrow</a:t>
            </a:r>
            <a:r>
              <a:rPr lang="it-IT" dirty="0" smtClean="0"/>
              <a:t>, 1962) </a:t>
            </a:r>
            <a:r>
              <a:rPr lang="it-IT" dirty="0" err="1" smtClean="0"/>
              <a:t>leads</a:t>
            </a:r>
            <a:r>
              <a:rPr lang="it-IT" dirty="0" smtClean="0"/>
              <a:t> </a:t>
            </a:r>
            <a:r>
              <a:rPr lang="it-IT" dirty="0" err="1" smtClean="0"/>
              <a:t>to</a:t>
            </a:r>
            <a:r>
              <a:rPr lang="it-IT" dirty="0" smtClean="0"/>
              <a:t> the </a:t>
            </a:r>
            <a:r>
              <a:rPr lang="it-IT" dirty="0" err="1" smtClean="0"/>
              <a:t>issue</a:t>
            </a:r>
            <a:r>
              <a:rPr lang="it-IT" dirty="0" smtClean="0"/>
              <a:t> </a:t>
            </a:r>
            <a:r>
              <a:rPr lang="it-IT" dirty="0" err="1" smtClean="0"/>
              <a:t>knowledge</a:t>
            </a:r>
            <a:r>
              <a:rPr lang="it-IT" dirty="0" smtClean="0"/>
              <a:t> </a:t>
            </a:r>
            <a:r>
              <a:rPr lang="it-IT" dirty="0" err="1" smtClean="0"/>
              <a:t>spillovers</a:t>
            </a:r>
            <a:r>
              <a:rPr lang="it-IT" dirty="0" smtClean="0"/>
              <a:t>. </a:t>
            </a:r>
          </a:p>
          <a:p>
            <a:r>
              <a:rPr lang="it-IT" dirty="0" err="1" smtClean="0"/>
              <a:t>Griliches</a:t>
            </a:r>
            <a:r>
              <a:rPr lang="it-IT" dirty="0" smtClean="0"/>
              <a:t> (1992) </a:t>
            </a:r>
            <a:r>
              <a:rPr lang="it-IT" dirty="0" err="1" smtClean="0"/>
              <a:t>proposes</a:t>
            </a:r>
            <a:r>
              <a:rPr lang="it-IT" dirty="0" smtClean="0"/>
              <a:t> the </a:t>
            </a:r>
            <a:r>
              <a:rPr lang="it-IT" dirty="0" err="1" smtClean="0"/>
              <a:t>distinction</a:t>
            </a:r>
            <a:r>
              <a:rPr lang="it-IT" dirty="0" smtClean="0"/>
              <a:t> </a:t>
            </a:r>
            <a:r>
              <a:rPr lang="it-IT" dirty="0" err="1" smtClean="0"/>
              <a:t>between</a:t>
            </a:r>
            <a:r>
              <a:rPr lang="it-IT" dirty="0" smtClean="0"/>
              <a:t> </a:t>
            </a:r>
            <a:r>
              <a:rPr lang="it-IT" dirty="0" err="1" smtClean="0"/>
              <a:t>embodied</a:t>
            </a:r>
            <a:r>
              <a:rPr lang="it-IT" dirty="0" smtClean="0"/>
              <a:t> and </a:t>
            </a:r>
            <a:r>
              <a:rPr lang="it-IT" dirty="0" err="1" smtClean="0"/>
              <a:t>disembodied</a:t>
            </a:r>
            <a:r>
              <a:rPr lang="it-IT" dirty="0" smtClean="0"/>
              <a:t> </a:t>
            </a:r>
            <a:r>
              <a:rPr lang="it-IT" dirty="0" err="1" smtClean="0"/>
              <a:t>spillovers</a:t>
            </a:r>
            <a:endParaRPr lang="it-IT" dirty="0" smtClean="0"/>
          </a:p>
          <a:p>
            <a:r>
              <a:rPr lang="it-IT" dirty="0" err="1" smtClean="0"/>
              <a:t>Disembodied</a:t>
            </a:r>
            <a:r>
              <a:rPr lang="it-IT" dirty="0" smtClean="0"/>
              <a:t> </a:t>
            </a:r>
            <a:r>
              <a:rPr lang="it-IT" dirty="0" err="1" smtClean="0"/>
              <a:t>spillovers</a:t>
            </a:r>
            <a:r>
              <a:rPr lang="it-IT" dirty="0" smtClean="0"/>
              <a:t> are “</a:t>
            </a:r>
            <a:r>
              <a:rPr lang="en-US" dirty="0" smtClean="0"/>
              <a:t>[... ] ideas borrowed by research teams of industry I from the research results of industry j. It is not clear that this kind of borrowing is particularly related to input purchase flows” (</a:t>
            </a:r>
            <a:r>
              <a:rPr lang="en-US" dirty="0" err="1" smtClean="0"/>
              <a:t>Griliches</a:t>
            </a:r>
            <a:r>
              <a:rPr lang="en-US" dirty="0" smtClean="0"/>
              <a:t> (1992), p. S36).</a:t>
            </a:r>
            <a:endParaRPr lang="it-IT" dirty="0"/>
          </a:p>
        </p:txBody>
      </p:sp>
    </p:spTree>
    <p:extLst>
      <p:ext uri="{BB962C8B-B14F-4D97-AF65-F5344CB8AC3E}">
        <p14:creationId xmlns:p14="http://schemas.microsoft.com/office/powerpoint/2010/main" val="336076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Conclusions and avenues</a:t>
            </a:r>
            <a:endParaRPr lang="fr-FR" dirty="0"/>
          </a:p>
        </p:txBody>
      </p:sp>
      <p:sp>
        <p:nvSpPr>
          <p:cNvPr id="3" name="Segnaposto contenuto 2"/>
          <p:cNvSpPr>
            <a:spLocks noGrp="1"/>
          </p:cNvSpPr>
          <p:nvPr>
            <p:ph idx="1"/>
          </p:nvPr>
        </p:nvSpPr>
        <p:spPr/>
        <p:txBody>
          <a:bodyPr>
            <a:normAutofit/>
          </a:bodyPr>
          <a:lstStyle/>
          <a:p>
            <a:r>
              <a:rPr lang="fr-FR" dirty="0" err="1" smtClean="0"/>
              <a:t>However</a:t>
            </a:r>
            <a:r>
              <a:rPr lang="fr-FR" dirty="0" smtClean="0"/>
              <a:t>, the </a:t>
            </a:r>
            <a:r>
              <a:rPr lang="fr-FR" dirty="0" err="1" smtClean="0"/>
              <a:t>most</a:t>
            </a:r>
            <a:r>
              <a:rPr lang="fr-FR" dirty="0" smtClean="0"/>
              <a:t> original contributions stem </a:t>
            </a:r>
            <a:r>
              <a:rPr lang="fr-FR" dirty="0" err="1" smtClean="0"/>
              <a:t>from</a:t>
            </a:r>
            <a:r>
              <a:rPr lang="fr-FR" dirty="0" smtClean="0"/>
              <a:t> cross-</a:t>
            </a:r>
            <a:r>
              <a:rPr lang="fr-FR" dirty="0" err="1" smtClean="0"/>
              <a:t>fertilization</a:t>
            </a:r>
            <a:r>
              <a:rPr lang="fr-FR" dirty="0" smtClean="0"/>
              <a:t> and </a:t>
            </a:r>
            <a:r>
              <a:rPr lang="fr-FR" dirty="0" err="1" smtClean="0"/>
              <a:t>combination</a:t>
            </a:r>
            <a:r>
              <a:rPr lang="fr-FR" dirty="0" smtClean="0"/>
              <a:t> of </a:t>
            </a:r>
            <a:r>
              <a:rPr lang="fr-FR" dirty="0" err="1" smtClean="0"/>
              <a:t>different</a:t>
            </a:r>
            <a:r>
              <a:rPr lang="fr-FR" dirty="0" smtClean="0"/>
              <a:t> </a:t>
            </a:r>
            <a:r>
              <a:rPr lang="fr-FR" dirty="0" err="1" smtClean="0"/>
              <a:t>methodologies</a:t>
            </a:r>
            <a:r>
              <a:rPr lang="fr-FR" dirty="0" smtClean="0"/>
              <a:t> and </a:t>
            </a:r>
            <a:r>
              <a:rPr lang="fr-FR" dirty="0" err="1" smtClean="0"/>
              <a:t>theories</a:t>
            </a:r>
            <a:r>
              <a:rPr lang="fr-FR" dirty="0" smtClean="0"/>
              <a:t>.</a:t>
            </a:r>
          </a:p>
          <a:p>
            <a:r>
              <a:rPr lang="fr-FR" dirty="0" err="1" smtClean="0"/>
              <a:t>From</a:t>
            </a:r>
            <a:r>
              <a:rPr lang="fr-FR" dirty="0" smtClean="0"/>
              <a:t> </a:t>
            </a:r>
            <a:r>
              <a:rPr lang="fr-FR" dirty="0" err="1" smtClean="0"/>
              <a:t>this</a:t>
            </a:r>
            <a:r>
              <a:rPr lang="fr-FR" dirty="0" smtClean="0"/>
              <a:t> </a:t>
            </a:r>
            <a:r>
              <a:rPr lang="fr-FR" dirty="0" err="1" smtClean="0"/>
              <a:t>viewpoint</a:t>
            </a:r>
            <a:r>
              <a:rPr lang="fr-FR" dirty="0" smtClean="0"/>
              <a:t>, the </a:t>
            </a:r>
            <a:r>
              <a:rPr lang="fr-FR" dirty="0" err="1" smtClean="0"/>
              <a:t>regional</a:t>
            </a:r>
            <a:r>
              <a:rPr lang="fr-FR" dirty="0" smtClean="0"/>
              <a:t> focus to the analyses of the </a:t>
            </a:r>
            <a:r>
              <a:rPr lang="fr-FR" dirty="0" err="1" smtClean="0"/>
              <a:t>effects</a:t>
            </a:r>
            <a:r>
              <a:rPr lang="fr-FR" dirty="0" smtClean="0"/>
              <a:t> and </a:t>
            </a:r>
            <a:r>
              <a:rPr lang="fr-FR" dirty="0" err="1" smtClean="0"/>
              <a:t>determinants</a:t>
            </a:r>
            <a:r>
              <a:rPr lang="fr-FR" dirty="0" smtClean="0"/>
              <a:t> of </a:t>
            </a:r>
            <a:r>
              <a:rPr lang="fr-FR" dirty="0" err="1" smtClean="0"/>
              <a:t>eco</a:t>
            </a:r>
            <a:r>
              <a:rPr lang="fr-FR" dirty="0" smtClean="0"/>
              <a:t>-innovation </a:t>
            </a:r>
            <a:r>
              <a:rPr lang="fr-FR" dirty="0" err="1" smtClean="0"/>
              <a:t>can</a:t>
            </a:r>
            <a:r>
              <a:rPr lang="fr-FR" dirty="0" smtClean="0"/>
              <a:t> </a:t>
            </a:r>
            <a:r>
              <a:rPr lang="fr-FR" dirty="0" err="1" smtClean="0"/>
              <a:t>be</a:t>
            </a:r>
            <a:r>
              <a:rPr lang="fr-FR" dirty="0" smtClean="0"/>
              <a:t> </a:t>
            </a:r>
            <a:r>
              <a:rPr lang="fr-FR" dirty="0" err="1" smtClean="0"/>
              <a:t>especially</a:t>
            </a:r>
            <a:r>
              <a:rPr lang="fr-FR" dirty="0" smtClean="0"/>
              <a:t> </a:t>
            </a:r>
            <a:r>
              <a:rPr lang="fr-FR" dirty="0" err="1" smtClean="0"/>
              <a:t>interesting</a:t>
            </a:r>
            <a:endParaRPr lang="fr-FR" dirty="0" smtClean="0"/>
          </a:p>
          <a:p>
            <a:r>
              <a:rPr lang="fr-FR" dirty="0" err="1" smtClean="0"/>
              <a:t>Work</a:t>
            </a:r>
            <a:r>
              <a:rPr lang="fr-FR" dirty="0" smtClean="0"/>
              <a:t> </a:t>
            </a:r>
            <a:r>
              <a:rPr lang="fr-FR" dirty="0" err="1" smtClean="0"/>
              <a:t>is</a:t>
            </a:r>
            <a:r>
              <a:rPr lang="fr-FR" dirty="0" smtClean="0"/>
              <a:t> in </a:t>
            </a:r>
            <a:r>
              <a:rPr lang="fr-FR" dirty="0" err="1" smtClean="0"/>
              <a:t>progress</a:t>
            </a:r>
            <a:r>
              <a:rPr lang="fr-FR" dirty="0" smtClean="0"/>
              <a:t> in </a:t>
            </a:r>
            <a:r>
              <a:rPr lang="fr-FR" dirty="0" err="1" smtClean="0"/>
              <a:t>this</a:t>
            </a:r>
            <a:r>
              <a:rPr lang="fr-FR" dirty="0" smtClean="0"/>
              <a:t> direction: </a:t>
            </a:r>
            <a:r>
              <a:rPr lang="fr-FR" dirty="0" err="1" smtClean="0"/>
              <a:t>see</a:t>
            </a:r>
            <a:r>
              <a:rPr lang="fr-FR" dirty="0" smtClean="0"/>
              <a:t> </a:t>
            </a:r>
            <a:r>
              <a:rPr lang="fr-FR" dirty="0" err="1" smtClean="0"/>
              <a:t>Horbach</a:t>
            </a:r>
            <a:r>
              <a:rPr lang="fr-FR" dirty="0" smtClean="0"/>
              <a:t> (2013) and </a:t>
            </a:r>
            <a:r>
              <a:rPr lang="fr-FR" dirty="0" err="1" smtClean="0"/>
              <a:t>Ghisetti</a:t>
            </a:r>
            <a:r>
              <a:rPr lang="fr-FR" dirty="0" smtClean="0"/>
              <a:t> and </a:t>
            </a:r>
            <a:r>
              <a:rPr lang="fr-FR" dirty="0" err="1" smtClean="0"/>
              <a:t>Quatraro</a:t>
            </a:r>
            <a:r>
              <a:rPr lang="fr-FR" dirty="0" smtClean="0"/>
              <a:t> (2014) (</a:t>
            </a:r>
            <a:r>
              <a:rPr lang="fr-FR" dirty="0" err="1" smtClean="0"/>
              <a:t>both</a:t>
            </a:r>
            <a:r>
              <a:rPr lang="fr-FR" dirty="0" smtClean="0"/>
              <a:t> </a:t>
            </a:r>
            <a:r>
              <a:rPr lang="fr-FR" dirty="0" err="1" smtClean="0"/>
              <a:t>available</a:t>
            </a:r>
            <a:r>
              <a:rPr lang="fr-FR" dirty="0" smtClean="0"/>
              <a:t> at the SEEDS web page).</a:t>
            </a:r>
            <a:endParaRPr lang="fr-FR" dirty="0"/>
          </a:p>
        </p:txBody>
      </p:sp>
    </p:spTree>
    <p:extLst>
      <p:ext uri="{BB962C8B-B14F-4D97-AF65-F5344CB8AC3E}">
        <p14:creationId xmlns:p14="http://schemas.microsoft.com/office/powerpoint/2010/main" val="331938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The </a:t>
            </a:r>
            <a:r>
              <a:rPr lang="it-IT" dirty="0" err="1" smtClean="0"/>
              <a:t>distinction</a:t>
            </a:r>
            <a:r>
              <a:rPr lang="it-IT" dirty="0" smtClean="0"/>
              <a:t> </a:t>
            </a:r>
            <a:r>
              <a:rPr lang="it-IT" dirty="0" err="1" smtClean="0"/>
              <a:t>between</a:t>
            </a:r>
            <a:r>
              <a:rPr lang="it-IT" dirty="0" smtClean="0"/>
              <a:t> </a:t>
            </a:r>
            <a:r>
              <a:rPr lang="it-IT" dirty="0" err="1" smtClean="0"/>
              <a:t>tacit</a:t>
            </a:r>
            <a:r>
              <a:rPr lang="it-IT" dirty="0" smtClean="0"/>
              <a:t> and </a:t>
            </a:r>
            <a:r>
              <a:rPr lang="it-IT" dirty="0" err="1" smtClean="0"/>
              <a:t>codified</a:t>
            </a:r>
            <a:r>
              <a:rPr lang="it-IT" dirty="0" smtClean="0"/>
              <a:t> </a:t>
            </a:r>
            <a:r>
              <a:rPr lang="it-IT" dirty="0" err="1" smtClean="0"/>
              <a:t>knowledge</a:t>
            </a:r>
            <a:r>
              <a:rPr lang="it-IT" dirty="0" smtClean="0"/>
              <a:t> </a:t>
            </a:r>
            <a:r>
              <a:rPr lang="it-IT" dirty="0" err="1" smtClean="0"/>
              <a:t>becomes</a:t>
            </a:r>
            <a:r>
              <a:rPr lang="it-IT" dirty="0" smtClean="0"/>
              <a:t> </a:t>
            </a:r>
            <a:r>
              <a:rPr lang="it-IT" dirty="0" err="1" smtClean="0"/>
              <a:t>important</a:t>
            </a:r>
            <a:r>
              <a:rPr lang="it-IT" dirty="0" smtClean="0"/>
              <a:t> in </a:t>
            </a:r>
            <a:r>
              <a:rPr lang="it-IT" dirty="0" err="1" smtClean="0"/>
              <a:t>this</a:t>
            </a:r>
            <a:r>
              <a:rPr lang="it-IT" dirty="0" smtClean="0"/>
              <a:t> </a:t>
            </a:r>
            <a:r>
              <a:rPr lang="it-IT" dirty="0" err="1" smtClean="0"/>
              <a:t>respect</a:t>
            </a:r>
            <a:endParaRPr lang="it-IT" dirty="0" smtClean="0"/>
          </a:p>
          <a:p>
            <a:r>
              <a:rPr lang="it-IT" dirty="0" err="1" smtClean="0"/>
              <a:t>Geographic</a:t>
            </a:r>
            <a:r>
              <a:rPr lang="it-IT" dirty="0" smtClean="0"/>
              <a:t> </a:t>
            </a:r>
            <a:r>
              <a:rPr lang="it-IT" dirty="0" err="1" smtClean="0"/>
              <a:t>proximity</a:t>
            </a:r>
            <a:r>
              <a:rPr lang="it-IT" dirty="0" smtClean="0"/>
              <a:t> </a:t>
            </a:r>
            <a:r>
              <a:rPr lang="it-IT" dirty="0" err="1" smtClean="0"/>
              <a:t>matters</a:t>
            </a:r>
            <a:r>
              <a:rPr lang="it-IT" dirty="0" smtClean="0"/>
              <a:t> </a:t>
            </a:r>
            <a:r>
              <a:rPr lang="en-US" dirty="0" smtClean="0"/>
              <a:t>in transmitting knowledge, because tacit knowledge is inherently non-rival in nature, and knowledge developed for any particular application can easily spill over and have economic value in very different applications.</a:t>
            </a:r>
          </a:p>
          <a:p>
            <a:r>
              <a:rPr lang="en-US" dirty="0" smtClean="0"/>
              <a:t>von </a:t>
            </a:r>
            <a:r>
              <a:rPr lang="en-US" dirty="0" err="1" smtClean="0"/>
              <a:t>Hipple</a:t>
            </a:r>
            <a:r>
              <a:rPr lang="en-US" dirty="0" smtClean="0"/>
              <a:t> (1994) explains that sticky knowledge , is best transmitted via face-to-face interaction and through frequent and repeated contact. </a:t>
            </a:r>
          </a:p>
          <a:p>
            <a:r>
              <a:rPr lang="en-US" dirty="0" smtClean="0"/>
              <a:t>the marginal cost of transmitting knowledge, especially tacit knowledge, is lowest with frequent social interaction, observation and communication (</a:t>
            </a:r>
            <a:r>
              <a:rPr lang="en-US" dirty="0" err="1" smtClean="0"/>
              <a:t>Audretsch</a:t>
            </a:r>
            <a:r>
              <a:rPr lang="en-US" dirty="0" smtClean="0"/>
              <a:t> and Feldman, 2003)</a:t>
            </a:r>
            <a:endParaRPr lang="it-IT" dirty="0" smtClean="0"/>
          </a:p>
          <a:p>
            <a:endParaRPr lang="it-IT" dirty="0"/>
          </a:p>
        </p:txBody>
      </p:sp>
    </p:spTree>
    <p:extLst>
      <p:ext uri="{BB962C8B-B14F-4D97-AF65-F5344CB8AC3E}">
        <p14:creationId xmlns:p14="http://schemas.microsoft.com/office/powerpoint/2010/main" val="1001922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a:bodyPr>
          <a:lstStyle/>
          <a:p>
            <a:r>
              <a:rPr lang="en-US" dirty="0" smtClean="0"/>
              <a:t>Knowledge spillovers have proved to be geographically clustered, and firms are likely to base their location choices on the opportunities of taking advantages of the positive feedbacks associated to knowledge externalities (</a:t>
            </a:r>
            <a:r>
              <a:rPr lang="en-US" dirty="0" err="1" smtClean="0"/>
              <a:t>Audretsch</a:t>
            </a:r>
            <a:r>
              <a:rPr lang="en-US" dirty="0" smtClean="0"/>
              <a:t> and Feldman, 1996; </a:t>
            </a:r>
            <a:r>
              <a:rPr lang="en-US" dirty="0" err="1" smtClean="0"/>
              <a:t>Baptista</a:t>
            </a:r>
            <a:r>
              <a:rPr lang="en-US" dirty="0" smtClean="0"/>
              <a:t> and Swann, 1998). </a:t>
            </a:r>
          </a:p>
          <a:p>
            <a:r>
              <a:rPr lang="en-US" dirty="0" smtClean="0"/>
              <a:t>the spatial concentration applies above all when informal rather than formal cooperation ties are at work (</a:t>
            </a:r>
            <a:r>
              <a:rPr lang="en-US" dirty="0" err="1" smtClean="0"/>
              <a:t>Audretsch</a:t>
            </a:r>
            <a:r>
              <a:rPr lang="en-US" dirty="0" smtClean="0"/>
              <a:t> and Stephan, 1996)</a:t>
            </a:r>
            <a:endParaRPr lang="it-IT" dirty="0"/>
          </a:p>
        </p:txBody>
      </p:sp>
    </p:spTree>
    <p:extLst>
      <p:ext uri="{BB962C8B-B14F-4D97-AF65-F5344CB8AC3E}">
        <p14:creationId xmlns:p14="http://schemas.microsoft.com/office/powerpoint/2010/main" val="559645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endParaRPr lang="it-IT" dirty="0"/>
          </a:p>
        </p:txBody>
      </p:sp>
      <p:sp>
        <p:nvSpPr>
          <p:cNvPr id="3" name="Segnaposto contenuto 2"/>
          <p:cNvSpPr>
            <a:spLocks noGrp="1"/>
          </p:cNvSpPr>
          <p:nvPr>
            <p:ph idx="1"/>
          </p:nvPr>
        </p:nvSpPr>
        <p:spPr/>
        <p:txBody>
          <a:bodyPr>
            <a:normAutofit/>
          </a:bodyPr>
          <a:lstStyle/>
          <a:p>
            <a:r>
              <a:rPr lang="en-US" dirty="0" smtClean="0"/>
              <a:t>Knowledge spillovers have been seen as a case of pure technological externalities, being knowledge available at no costs in local contexts, and freely accessible by everyone “being there”. </a:t>
            </a:r>
          </a:p>
          <a:p>
            <a:r>
              <a:rPr lang="en-US" dirty="0" smtClean="0"/>
              <a:t>The issue proximity needs however to be properly addressed</a:t>
            </a:r>
          </a:p>
          <a:p>
            <a:r>
              <a:rPr lang="en-US" dirty="0" smtClean="0"/>
              <a:t>For a critical review see </a:t>
            </a:r>
            <a:r>
              <a:rPr lang="en-US" dirty="0" err="1" smtClean="0"/>
              <a:t>Breschi</a:t>
            </a:r>
            <a:r>
              <a:rPr lang="en-US" dirty="0" smtClean="0"/>
              <a:t> and </a:t>
            </a:r>
            <a:r>
              <a:rPr lang="en-US" dirty="0" err="1" smtClean="0"/>
              <a:t>Lissoni</a:t>
            </a:r>
            <a:r>
              <a:rPr lang="en-US" dirty="0" smtClean="0"/>
              <a:t> (2001)</a:t>
            </a:r>
            <a:endParaRPr lang="it-IT" dirty="0"/>
          </a:p>
        </p:txBody>
      </p:sp>
    </p:spTree>
    <p:extLst>
      <p:ext uri="{BB962C8B-B14F-4D97-AF65-F5344CB8AC3E}">
        <p14:creationId xmlns:p14="http://schemas.microsoft.com/office/powerpoint/2010/main" val="1813838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3935</Words>
  <Application>Microsoft Office PowerPoint</Application>
  <PresentationFormat>Custom</PresentationFormat>
  <Paragraphs>341</Paragraphs>
  <Slides>60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Tema di Office</vt:lpstr>
      <vt:lpstr>Equazione</vt:lpstr>
      <vt:lpstr>Empirical Strategies to Analyze Regional Innovation Dynamics</vt:lpstr>
      <vt:lpstr>Structure of the lecture</vt:lpstr>
      <vt:lpstr>Introduction</vt:lpstr>
      <vt:lpstr>Introduction</vt:lpstr>
      <vt:lpstr>Introduction</vt:lpstr>
      <vt:lpstr>Introduction</vt:lpstr>
      <vt:lpstr>Introduction</vt:lpstr>
      <vt:lpstr>Introduction</vt:lpstr>
      <vt:lpstr>Introduction</vt:lpstr>
      <vt:lpstr>Introduction</vt:lpstr>
      <vt:lpstr>Introduction</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Innovation and Regional Growth</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Spatial Dynamics of Innovation</vt:lpstr>
      <vt:lpstr>Conclusions and avenues</vt:lpstr>
      <vt:lpstr>Conclusions and avenues</vt:lpstr>
      <vt:lpstr>Conclusions and avenues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cedrini</dc:creator>
  <cp:lastModifiedBy>Francesco Quatraro</cp:lastModifiedBy>
  <cp:revision>41</cp:revision>
  <dcterms:created xsi:type="dcterms:W3CDTF">2014-05-02T10:10:42Z</dcterms:created>
  <dcterms:modified xsi:type="dcterms:W3CDTF">2015-07-06T12:32:15Z</dcterms:modified>
</cp:coreProperties>
</file>